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683" r:id="rId2"/>
    <p:sldId id="684" r:id="rId3"/>
    <p:sldId id="685" r:id="rId4"/>
    <p:sldId id="686" r:id="rId5"/>
    <p:sldId id="687" r:id="rId6"/>
    <p:sldId id="688" r:id="rId7"/>
    <p:sldId id="689" r:id="rId8"/>
    <p:sldId id="696" r:id="rId9"/>
    <p:sldId id="703" r:id="rId10"/>
    <p:sldId id="704" r:id="rId11"/>
    <p:sldId id="705" r:id="rId12"/>
    <p:sldId id="697" r:id="rId13"/>
    <p:sldId id="698" r:id="rId14"/>
    <p:sldId id="699" r:id="rId15"/>
    <p:sldId id="706" r:id="rId16"/>
    <p:sldId id="707" r:id="rId17"/>
    <p:sldId id="708" r:id="rId18"/>
    <p:sldId id="700" r:id="rId19"/>
    <p:sldId id="701" r:id="rId20"/>
    <p:sldId id="702" r:id="rId21"/>
    <p:sldId id="690" r:id="rId22"/>
    <p:sldId id="691" r:id="rId23"/>
    <p:sldId id="692" r:id="rId24"/>
    <p:sldId id="693" r:id="rId25"/>
    <p:sldId id="694" r:id="rId26"/>
    <p:sldId id="695" r:id="rId27"/>
    <p:sldId id="644" r:id="rId28"/>
  </p:sldIdLst>
  <p:sldSz cx="16256000" cy="9144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75FF"/>
    <a:srgbClr val="3C0F63"/>
    <a:srgbClr val="FC8450"/>
    <a:srgbClr val="694187"/>
    <a:srgbClr val="3C1066"/>
    <a:srgbClr val="FF9862"/>
    <a:srgbClr val="606060"/>
    <a:srgbClr val="69428A"/>
    <a:srgbClr val="37216A"/>
    <a:srgbClr val="300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4" autoAdjust="0"/>
    <p:restoredTop sz="98166" autoAdjust="0"/>
  </p:normalViewPr>
  <p:slideViewPr>
    <p:cSldViewPr>
      <p:cViewPr>
        <p:scale>
          <a:sx n="70" d="100"/>
          <a:sy n="70" d="100"/>
        </p:scale>
        <p:origin x="-1764" y="-612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44559-762D-6240-9490-964643CB0C5F}" type="datetimeFigureOut">
              <a:rPr lang="en-US" smtClean="0"/>
              <a:t>8/13/2018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F483-6920-F94D-BE5F-97285AA8B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2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Integrated</a:t>
            </a:r>
            <a:r>
              <a:rPr lang="en-US" baseline="0" dirty="0"/>
              <a:t> marketing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6F483-6920-F94D-BE5F-97285AA8B97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0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10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7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236700" y="3810000"/>
            <a:ext cx="1803400" cy="450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6500" y="3810000"/>
            <a:ext cx="5257800" cy="450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8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5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5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39200" y="5168900"/>
            <a:ext cx="3098800" cy="314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0400" y="5168900"/>
            <a:ext cx="3098800" cy="314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3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4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Helvetica Neue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0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8458201"/>
            <a:ext cx="16281400" cy="712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0" y="5168900"/>
            <a:ext cx="63500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26500" y="3810000"/>
            <a:ext cx="72136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6256000" cy="152400"/>
          </a:xfrm>
          <a:prstGeom prst="rect">
            <a:avLst/>
          </a:prstGeom>
          <a:solidFill>
            <a:srgbClr val="300C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" name="Rectangle 2"/>
          <p:cNvSpPr>
            <a:spLocks/>
          </p:cNvSpPr>
          <p:nvPr userDrawn="1"/>
        </p:nvSpPr>
        <p:spPr bwMode="auto">
          <a:xfrm>
            <a:off x="355600" y="8736927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fld id="{0F5FCCDE-7723-2745-9BC2-C88FEB33C8ED}" type="slidenum">
              <a:rPr lang="en-US" sz="1200" b="0" i="0" smtClean="0">
                <a:solidFill>
                  <a:schemeClr val="bg2"/>
                </a:solidFill>
                <a:latin typeface="Lato Regular"/>
                <a:cs typeface="Lato Regular"/>
              </a:rPr>
              <a:pPr algn="l"/>
              <a:t>‹#›</a:t>
            </a:fld>
            <a:endParaRPr lang="en-US" sz="1200" b="0" i="0" dirty="0">
              <a:solidFill>
                <a:schemeClr val="bg2"/>
              </a:solidFill>
              <a:latin typeface="Lato Regular"/>
              <a:cs typeface="Lato Regular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i="0">
          <a:solidFill>
            <a:srgbClr val="333333"/>
          </a:solidFill>
          <a:latin typeface="Lato Regular"/>
          <a:ea typeface="+mj-ea"/>
          <a:cs typeface="Lato Regular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lnSpc>
          <a:spcPct val="160000"/>
        </a:lnSpc>
        <a:spcBef>
          <a:spcPct val="0"/>
        </a:spcBef>
        <a:spcAft>
          <a:spcPct val="0"/>
        </a:spcAft>
        <a:defRPr sz="2000" b="0" i="0">
          <a:solidFill>
            <a:srgbClr val="666666"/>
          </a:solidFill>
          <a:latin typeface="Lato Regular"/>
          <a:ea typeface="+mn-ea"/>
          <a:cs typeface="Lato Regular"/>
          <a:sym typeface="Helvetica Neue Light" charset="0"/>
        </a:defRPr>
      </a:lvl1pPr>
      <a:lvl2pPr marL="742950" indent="-285750" algn="l" rtl="0" eaLnBrk="0" fontAlgn="base" hangingPunct="0">
        <a:lnSpc>
          <a:spcPct val="160000"/>
        </a:lnSpc>
        <a:spcBef>
          <a:spcPct val="0"/>
        </a:spcBef>
        <a:spcAft>
          <a:spcPct val="0"/>
        </a:spcAft>
        <a:defRPr sz="2000" b="0" i="0">
          <a:solidFill>
            <a:srgbClr val="666666"/>
          </a:solidFill>
          <a:latin typeface="Lato Regular"/>
          <a:ea typeface="+mn-ea"/>
          <a:cs typeface="Lato Regular"/>
          <a:sym typeface="Helvetica Neue Light" charset="0"/>
        </a:defRPr>
      </a:lvl2pPr>
      <a:lvl3pPr marL="1143000" indent="-228600" algn="l" rtl="0" eaLnBrk="0" fontAlgn="base" hangingPunct="0">
        <a:lnSpc>
          <a:spcPct val="160000"/>
        </a:lnSpc>
        <a:spcBef>
          <a:spcPct val="0"/>
        </a:spcBef>
        <a:spcAft>
          <a:spcPct val="0"/>
        </a:spcAft>
        <a:defRPr sz="2000" b="0" i="0">
          <a:solidFill>
            <a:srgbClr val="666666"/>
          </a:solidFill>
          <a:latin typeface="Lato Regular"/>
          <a:ea typeface="+mn-ea"/>
          <a:cs typeface="Lato Regular"/>
          <a:sym typeface="Helvetica Neue Light" charset="0"/>
        </a:defRPr>
      </a:lvl3pPr>
      <a:lvl4pPr marL="1600200" indent="-228600" algn="l" rtl="0" eaLnBrk="0" fontAlgn="base" hangingPunct="0">
        <a:lnSpc>
          <a:spcPct val="160000"/>
        </a:lnSpc>
        <a:spcBef>
          <a:spcPct val="0"/>
        </a:spcBef>
        <a:spcAft>
          <a:spcPct val="0"/>
        </a:spcAft>
        <a:defRPr sz="2000" b="0" i="0">
          <a:solidFill>
            <a:srgbClr val="666666"/>
          </a:solidFill>
          <a:latin typeface="Lato Regular"/>
          <a:ea typeface="+mn-ea"/>
          <a:cs typeface="Lato Regular"/>
          <a:sym typeface="Helvetica Neue Light" charset="0"/>
        </a:defRPr>
      </a:lvl4pPr>
      <a:lvl5pPr marL="2057400" indent="-228600" algn="l" rtl="0" eaLnBrk="0" fontAlgn="base" hangingPunct="0">
        <a:lnSpc>
          <a:spcPct val="160000"/>
        </a:lnSpc>
        <a:spcBef>
          <a:spcPct val="0"/>
        </a:spcBef>
        <a:spcAft>
          <a:spcPct val="0"/>
        </a:spcAft>
        <a:defRPr sz="2000" b="0" i="0">
          <a:solidFill>
            <a:srgbClr val="666666"/>
          </a:solidFill>
          <a:latin typeface="Lato Regular"/>
          <a:ea typeface="+mn-ea"/>
          <a:cs typeface="Lato Regular"/>
          <a:sym typeface="Helvetica Neue Light" charset="0"/>
        </a:defRPr>
      </a:lvl5pPr>
      <a:lvl6pPr marL="457200" algn="l" rtl="0" fontAlgn="base">
        <a:lnSpc>
          <a:spcPct val="160000"/>
        </a:lnSpc>
        <a:spcBef>
          <a:spcPct val="0"/>
        </a:spcBef>
        <a:spcAft>
          <a:spcPct val="0"/>
        </a:spcAft>
        <a:defRPr sz="2000">
          <a:solidFill>
            <a:srgbClr val="666666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lnSpc>
          <a:spcPct val="160000"/>
        </a:lnSpc>
        <a:spcBef>
          <a:spcPct val="0"/>
        </a:spcBef>
        <a:spcAft>
          <a:spcPct val="0"/>
        </a:spcAft>
        <a:defRPr sz="2000">
          <a:solidFill>
            <a:srgbClr val="666666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lnSpc>
          <a:spcPct val="160000"/>
        </a:lnSpc>
        <a:spcBef>
          <a:spcPct val="0"/>
        </a:spcBef>
        <a:spcAft>
          <a:spcPct val="0"/>
        </a:spcAft>
        <a:defRPr sz="2000">
          <a:solidFill>
            <a:srgbClr val="666666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lnSpc>
          <a:spcPct val="160000"/>
        </a:lnSpc>
        <a:spcBef>
          <a:spcPct val="0"/>
        </a:spcBef>
        <a:spcAft>
          <a:spcPct val="0"/>
        </a:spcAft>
        <a:defRPr sz="2000">
          <a:solidFill>
            <a:srgbClr val="666666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11E467-9A53-C744-AB4D-C122681AC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00"/>
            <a:ext cx="16281400" cy="838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527800" y="76200"/>
            <a:ext cx="9601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3C1066"/>
                </a:solidFill>
                <a:latin typeface="Avenir Heavy" charset="0"/>
                <a:ea typeface="Avenir Heavy" charset="0"/>
                <a:cs typeface="Avenir Heavy" charset="0"/>
              </a:rPr>
              <a:t>Social Media Marketing For Lodges</a:t>
            </a:r>
            <a:endParaRPr lang="en-US" sz="4000" kern="0" dirty="0">
              <a:solidFill>
                <a:srgbClr val="3C1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User Behavior - Engagement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1238031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Facebook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Notifications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2532F5-4BDE-BA48-9665-6E8E531C6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0800" y="1752598"/>
            <a:ext cx="5410200" cy="67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User Behavior - Messaging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1238031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Facebook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Messaging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51197E-D7AE-AA4E-B5E1-D8409B0830A2}"/>
              </a:ext>
            </a:extLst>
          </p:cNvPr>
          <p:cNvGrpSpPr/>
          <p:nvPr/>
        </p:nvGrpSpPr>
        <p:grpSpPr>
          <a:xfrm>
            <a:off x="8128000" y="1676400"/>
            <a:ext cx="6248400" cy="6778925"/>
            <a:chOff x="8128000" y="1676398"/>
            <a:chExt cx="6248400" cy="67789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D4EFE48-F4F3-1E41-A41D-4698F008C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8000" y="1676398"/>
              <a:ext cx="6248400" cy="67789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6008736-1740-1E4E-B636-43A9AEE11F88}"/>
                </a:ext>
              </a:extLst>
            </p:cNvPr>
            <p:cNvSpPr/>
            <p:nvPr/>
          </p:nvSpPr>
          <p:spPr bwMode="auto">
            <a:xfrm>
              <a:off x="9423400" y="1981200"/>
              <a:ext cx="1752600" cy="381000"/>
            </a:xfrm>
            <a:prstGeom prst="rect">
              <a:avLst/>
            </a:prstGeom>
            <a:solidFill>
              <a:srgbClr val="3775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9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Content Types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8"/>
            <a:ext cx="4318000" cy="5568447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Status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Photos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Videos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Notes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Check Ins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Events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Lists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Polls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Q&amp;A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7C71F84-C31D-CC47-90FF-529250A500D5}"/>
              </a:ext>
            </a:extLst>
          </p:cNvPr>
          <p:cNvGrpSpPr/>
          <p:nvPr/>
        </p:nvGrpSpPr>
        <p:grpSpPr>
          <a:xfrm>
            <a:off x="5537200" y="1676400"/>
            <a:ext cx="10736030" cy="6781800"/>
            <a:chOff x="5918200" y="1600200"/>
            <a:chExt cx="10355030" cy="64248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03AC8EE-BA43-F74B-9D51-F931AD16A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2357" y="1600200"/>
              <a:ext cx="5590873" cy="64248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06E925E-0A7E-F649-A359-6C05BEAED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8200" y="1600200"/>
              <a:ext cx="4764157" cy="639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3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Status/Notes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223000" cy="3093924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Tagging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#Hashtags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Location Tagging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Emotion Tagging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Blogging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3CECE5-ABED-5149-ADEA-9885F84B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902" y="1676397"/>
            <a:ext cx="9148498" cy="6772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7A592B-4AD1-C043-B2B5-C271B27A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4770323"/>
            <a:ext cx="6172200" cy="36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Photos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619400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Subject Tagging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652E74B-C3E4-FD4F-9C83-ECD06AFBB613}"/>
              </a:ext>
            </a:extLst>
          </p:cNvPr>
          <p:cNvGrpSpPr/>
          <p:nvPr/>
        </p:nvGrpSpPr>
        <p:grpSpPr>
          <a:xfrm>
            <a:off x="4366487" y="1676398"/>
            <a:ext cx="11914913" cy="6553202"/>
            <a:chOff x="4366487" y="1676398"/>
            <a:chExt cx="11914913" cy="65532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9DD152C-586E-384A-AD99-8B4272744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6487" y="1676398"/>
              <a:ext cx="11914913" cy="65532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85F26AD-33E7-2848-A925-1D423F159CAA}"/>
                </a:ext>
              </a:extLst>
            </p:cNvPr>
            <p:cNvSpPr/>
            <p:nvPr/>
          </p:nvSpPr>
          <p:spPr bwMode="auto">
            <a:xfrm>
              <a:off x="13081000" y="2743200"/>
              <a:ext cx="685800" cy="2286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3DD97E7-D150-CB45-8DD6-B11FCDD6C8B1}"/>
                </a:ext>
              </a:extLst>
            </p:cNvPr>
            <p:cNvSpPr/>
            <p:nvPr/>
          </p:nvSpPr>
          <p:spPr bwMode="auto">
            <a:xfrm>
              <a:off x="13919200" y="1828800"/>
              <a:ext cx="914400" cy="2286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C024A32-47D9-7D4A-B0DA-C3684DBF1BAF}"/>
                </a:ext>
              </a:extLst>
            </p:cNvPr>
            <p:cNvSpPr/>
            <p:nvPr/>
          </p:nvSpPr>
          <p:spPr bwMode="auto">
            <a:xfrm>
              <a:off x="14986000" y="2590800"/>
              <a:ext cx="304800" cy="1524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5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Photos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619400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Location Tagging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FF61-FECF-B241-B81C-C3BEAECA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1676399"/>
            <a:ext cx="50292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Photos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1238031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Galleries &amp; Slideshows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Tell A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4C8E42-F61E-9B44-B5A1-F86ACF6C1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0" y="1600200"/>
            <a:ext cx="5029200" cy="68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Photos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4331186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Optimize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Description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 People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 Locations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Date &amp; Time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Encourage Engagement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endParaRPr lang="is-IS" sz="3200" b="1" dirty="0">
              <a:solidFill>
                <a:srgbClr val="3C0F6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2B8E08-A1C8-8E42-9650-A15CACC8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676399"/>
            <a:ext cx="10256349" cy="55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Posting Video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6187078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Optimize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Title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Description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#Hashtags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 People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 Location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Tag Emotion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Thumbnail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URL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BD51BC-632F-5C4E-99F2-7A9F9AC0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1676400"/>
            <a:ext cx="10439400" cy="61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Group Participation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3093924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Many To Many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Engagement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Share Documents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Organize Events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Community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6B9BD-0CA8-AF4B-B925-037D093E4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676399"/>
            <a:ext cx="9067800" cy="682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DC4F63-D208-5946-AB5B-B4BE7EEE0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152400"/>
            <a:ext cx="16357600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1066"/>
                </a:solidFill>
                <a:latin typeface="Avenir Heavy" charset="0"/>
                <a:ea typeface="Avenir Heavy" charset="0"/>
                <a:cs typeface="Avenir Heavy" charset="0"/>
              </a:rPr>
              <a:t>The Pillars Of Social Media Marketing</a:t>
            </a:r>
            <a:endParaRPr lang="en-US" sz="4000" kern="0" dirty="0">
              <a:solidFill>
                <a:srgbClr val="3C106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25400" y="1447800"/>
            <a:ext cx="3781514" cy="2475293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Owned Media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Earned Media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Shared Media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Paid Media</a:t>
            </a:r>
          </a:p>
        </p:txBody>
      </p:sp>
    </p:spTree>
    <p:extLst>
      <p:ext uri="{BB962C8B-B14F-4D97-AF65-F5344CB8AC3E}">
        <p14:creationId xmlns:p14="http://schemas.microsoft.com/office/powerpoint/2010/main" val="25457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Advertising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1238031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Boost Posts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Targeting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C68684-528B-E94E-8CCA-A3AA6469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0" y="1676399"/>
            <a:ext cx="5257800" cy="68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C75277-CCE6-7B43-A90A-B88C28E71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0" y="177165"/>
            <a:ext cx="16459200" cy="83572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Instagram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2475293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Instagram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Family &amp; Friends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Curated Life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Specific Theme</a:t>
            </a:r>
          </a:p>
        </p:txBody>
      </p:sp>
    </p:spTree>
    <p:extLst>
      <p:ext uri="{BB962C8B-B14F-4D97-AF65-F5344CB8AC3E}">
        <p14:creationId xmlns:p14="http://schemas.microsoft.com/office/powerpoint/2010/main" val="99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C721CB-8A0F-B54A-B621-29F0B4131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712" y="152400"/>
            <a:ext cx="16556312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FC8450"/>
                </a:solidFill>
                <a:latin typeface="Avenir Heavy" charset="0"/>
                <a:ea typeface="Avenir Heavy" charset="0"/>
                <a:cs typeface="Avenir Heavy" charset="0"/>
              </a:rPr>
              <a:t>Twitter</a:t>
            </a:r>
            <a:endParaRPr lang="en-US" sz="4000" kern="0" dirty="0">
              <a:solidFill>
                <a:srgbClr val="FC84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5384800" cy="1856662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Twitter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Real-Time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Current Events</a:t>
            </a:r>
          </a:p>
        </p:txBody>
      </p:sp>
    </p:spTree>
    <p:extLst>
      <p:ext uri="{BB962C8B-B14F-4D97-AF65-F5344CB8AC3E}">
        <p14:creationId xmlns:p14="http://schemas.microsoft.com/office/powerpoint/2010/main" val="9627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452E67-6C2F-6E41-813E-B7D28610D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478" y="152400"/>
            <a:ext cx="16479078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FC8450"/>
                </a:solidFill>
                <a:latin typeface="Avenir Heavy" charset="0"/>
                <a:ea typeface="Avenir Heavy" charset="0"/>
                <a:cs typeface="Avenir Heavy" charset="0"/>
              </a:rPr>
              <a:t>Twitter</a:t>
            </a:r>
            <a:endParaRPr lang="en-US" sz="4000" kern="0" dirty="0">
              <a:solidFill>
                <a:srgbClr val="FC84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5384800" cy="1238031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Twitter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Debate/Yelling</a:t>
            </a:r>
          </a:p>
        </p:txBody>
      </p:sp>
    </p:spTree>
    <p:extLst>
      <p:ext uri="{BB962C8B-B14F-4D97-AF65-F5344CB8AC3E}">
        <p14:creationId xmlns:p14="http://schemas.microsoft.com/office/powerpoint/2010/main" val="33744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A71D52-79A5-1F49-816E-05899C6CA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152400"/>
            <a:ext cx="16510000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FC8450"/>
                </a:solidFill>
                <a:latin typeface="Avenir Heavy" charset="0"/>
                <a:ea typeface="Avenir Heavy" charset="0"/>
                <a:cs typeface="Avenir Heavy" charset="0"/>
              </a:rPr>
              <a:t>YouTube</a:t>
            </a:r>
            <a:endParaRPr lang="en-US" sz="4000" kern="0" dirty="0">
              <a:solidFill>
                <a:srgbClr val="FC84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4949817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YouTube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Music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Trailers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Viral Videos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To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Educational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Products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Commercials</a:t>
            </a:r>
          </a:p>
        </p:txBody>
      </p:sp>
    </p:spTree>
    <p:extLst>
      <p:ext uri="{BB962C8B-B14F-4D97-AF65-F5344CB8AC3E}">
        <p14:creationId xmlns:p14="http://schemas.microsoft.com/office/powerpoint/2010/main" val="42699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7BC0A7-6C91-974B-9DB8-630843EE5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426" y="102704"/>
            <a:ext cx="16542026" cy="83554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LinkedIn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3093924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LinkedIn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Resume/Job Seeking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Networking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News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6626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0D02C5-A538-9A49-AB91-D34E9C3D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200" y="152400"/>
            <a:ext cx="16764000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Questions</a:t>
            </a:r>
            <a:endParaRPr lang="en-US" sz="4000" kern="0" dirty="0">
              <a:solidFill>
                <a:srgbClr val="3C0F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5600" y="84671"/>
            <a:ext cx="15748000" cy="1308100"/>
          </a:xfrm>
        </p:spPr>
        <p:txBody>
          <a:bodyPr/>
          <a:lstStyle/>
          <a:p>
            <a:r>
              <a:rPr lang="en-US" sz="4800" b="1" dirty="0">
                <a:solidFill>
                  <a:srgbClr val="FF9862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endParaRPr lang="en-US" sz="4800" dirty="0">
              <a:solidFill>
                <a:schemeClr val="bg2">
                  <a:lumMod val="7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3299" y="3505200"/>
            <a:ext cx="14452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69428A"/>
                </a:solidFill>
                <a:latin typeface="Avenir Heavy"/>
                <a:cs typeface="Avenir Heavy"/>
              </a:rPr>
              <a:t>Thank You</a:t>
            </a:r>
            <a:endParaRPr lang="en-US" sz="6000" dirty="0">
              <a:solidFill>
                <a:schemeClr val="accent2"/>
              </a:solidFill>
              <a:latin typeface="Avenir Heavy"/>
              <a:cs typeface="Avenir Heav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19D26E-7DE3-AD46-9676-604F26C73C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0" y="5334000"/>
            <a:ext cx="2435605" cy="7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4F759-4E86-1C47-A041-36A8496FA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152399"/>
            <a:ext cx="16357600" cy="83058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3C1066"/>
                </a:solidFill>
                <a:latin typeface="Avenir Heavy" charset="0"/>
                <a:ea typeface="Avenir Heavy" charset="0"/>
                <a:cs typeface="Avenir Heavy" charset="0"/>
              </a:rPr>
              <a:t>Online Communication Strategy</a:t>
            </a:r>
            <a:endParaRPr lang="en-US" sz="4000" kern="0" dirty="0">
              <a:solidFill>
                <a:srgbClr val="3C106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7061200" cy="1856662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Social Media Is NOT A Strategy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Ogranizational Objectives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What Is Your Goal?</a:t>
            </a:r>
          </a:p>
        </p:txBody>
      </p:sp>
    </p:spTree>
    <p:extLst>
      <p:ext uri="{BB962C8B-B14F-4D97-AF65-F5344CB8AC3E}">
        <p14:creationId xmlns:p14="http://schemas.microsoft.com/office/powerpoint/2010/main" val="26823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AC3881-24E8-CB41-B604-6DD0C98D2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152400"/>
            <a:ext cx="16357600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905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Target Audience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604000" cy="2475293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Who Do You Need To Reach?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Who Are They?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What Do They Need?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Can You Reach Them?</a:t>
            </a:r>
          </a:p>
        </p:txBody>
      </p:sp>
    </p:spTree>
    <p:extLst>
      <p:ext uri="{BB962C8B-B14F-4D97-AF65-F5344CB8AC3E}">
        <p14:creationId xmlns:p14="http://schemas.microsoft.com/office/powerpoint/2010/main" val="5098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D7D54B-C0D9-8B40-92C6-91BE2D134F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654" y="152400"/>
            <a:ext cx="16349054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4000" b="1" kern="0" dirty="0">
                <a:solidFill>
                  <a:srgbClr val="FC8450"/>
                </a:solidFill>
                <a:latin typeface="Avenir Heavy" charset="0"/>
                <a:ea typeface="Avenir Heavy" charset="0"/>
                <a:cs typeface="Avenir Heavy" charset="0"/>
              </a:rPr>
              <a:t>Customer Journey</a:t>
            </a:r>
            <a:endParaRPr lang="en-US" sz="4000" kern="0" dirty="0">
              <a:solidFill>
                <a:srgbClr val="FC84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3784600" cy="3093924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Awareness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Consideration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Purchase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Retention</a:t>
            </a:r>
          </a:p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Advocacy</a:t>
            </a:r>
          </a:p>
        </p:txBody>
      </p:sp>
    </p:spTree>
    <p:extLst>
      <p:ext uri="{BB962C8B-B14F-4D97-AF65-F5344CB8AC3E}">
        <p14:creationId xmlns:p14="http://schemas.microsoft.com/office/powerpoint/2010/main" val="41577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92BD68-808B-6D4F-BF4D-9A3D0FB9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152400"/>
            <a:ext cx="16332200" cy="8305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1066"/>
                </a:solidFill>
                <a:latin typeface="Avenir Heavy" charset="0"/>
                <a:ea typeface="Avenir Heavy" charset="0"/>
                <a:cs typeface="Avenir Heavy" charset="0"/>
              </a:rPr>
              <a:t>Social Media Channels</a:t>
            </a:r>
            <a:endParaRPr lang="en-US" sz="4000" kern="0" dirty="0">
              <a:solidFill>
                <a:srgbClr val="3C106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680200" cy="4331186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Social Media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Share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Discover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Follow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Inspire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Entertain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Develop</a:t>
            </a:r>
          </a:p>
        </p:txBody>
      </p:sp>
    </p:spTree>
    <p:extLst>
      <p:ext uri="{BB962C8B-B14F-4D97-AF65-F5344CB8AC3E}">
        <p14:creationId xmlns:p14="http://schemas.microsoft.com/office/powerpoint/2010/main" val="42905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6E736-14BF-9B4C-813F-8AE7B54A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1" y="152399"/>
            <a:ext cx="16423329" cy="83820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FC8450"/>
                </a:solidFill>
                <a:latin typeface="Avenir Heavy" charset="0"/>
                <a:ea typeface="Avenir Heavy" charset="0"/>
                <a:cs typeface="Avenir Heavy" charset="0"/>
              </a:rPr>
              <a:t>Facebook</a:t>
            </a:r>
            <a:endParaRPr lang="en-US" sz="4000" kern="0" dirty="0">
              <a:solidFill>
                <a:srgbClr val="FC84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4331186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Facebook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Family &amp; Friends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News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Connect/Organize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Amuse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Communicate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Advertise</a:t>
            </a:r>
          </a:p>
        </p:txBody>
      </p:sp>
    </p:spTree>
    <p:extLst>
      <p:ext uri="{BB962C8B-B14F-4D97-AF65-F5344CB8AC3E}">
        <p14:creationId xmlns:p14="http://schemas.microsoft.com/office/powerpoint/2010/main" val="3368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User Behavior - Newsfeed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1856662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Facebook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Friend Or Follow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Newsfeed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6E92C7-B0A9-D743-9334-3537A6989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600" y="1828800"/>
            <a:ext cx="8305800" cy="66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7000" y="76200"/>
            <a:ext cx="1600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333333"/>
                </a:solidFill>
                <a:latin typeface="Lato Regular"/>
                <a:ea typeface="+mj-ea"/>
                <a:cs typeface="Lato Regular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33333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4000" b="1" kern="0" dirty="0">
                <a:solidFill>
                  <a:srgbClr val="3C0F63"/>
                </a:solidFill>
                <a:latin typeface="Avenir Heavy" charset="0"/>
                <a:ea typeface="Avenir Heavy" charset="0"/>
                <a:cs typeface="Avenir Heavy" charset="0"/>
              </a:rPr>
              <a:t>Facebook: User Behavior - Engagement</a:t>
            </a:r>
            <a:endParaRPr lang="en-US" sz="4000" kern="0" dirty="0">
              <a:solidFill>
                <a:srgbClr val="3C0F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8F04D11-D648-744C-A969-43F80597DFD4}"/>
              </a:ext>
            </a:extLst>
          </p:cNvPr>
          <p:cNvSpPr/>
          <p:nvPr/>
        </p:nvSpPr>
        <p:spPr>
          <a:xfrm>
            <a:off x="-76200" y="1676399"/>
            <a:ext cx="6146800" cy="4331186"/>
          </a:xfrm>
          <a:prstGeom prst="rect">
            <a:avLst/>
          </a:prstGeom>
          <a:solidFill>
            <a:srgbClr val="FC8450"/>
          </a:solidFill>
        </p:spPr>
        <p:txBody>
          <a:bodyPr wrap="square">
            <a:spAutoFit/>
          </a:bodyPr>
          <a:lstStyle/>
          <a:p>
            <a:pPr marL="800100" lvl="1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How People Use Facebook</a:t>
            </a:r>
          </a:p>
          <a:p>
            <a:pPr marL="1257300" lvl="2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Enagagement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Likes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Views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Reactions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Shares</a:t>
            </a:r>
          </a:p>
          <a:p>
            <a:pPr marL="1714500" lvl="3" indent="-342900" algn="l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is-IS" sz="3200" b="1" dirty="0">
                <a:solidFill>
                  <a:srgbClr val="3C0F63"/>
                </a:solidFill>
                <a:latin typeface="Avenir Book" charset="0"/>
                <a:ea typeface="Avenir Book" charset="0"/>
                <a:cs typeface="Avenir Book" charset="0"/>
              </a:rPr>
              <a:t>Comments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F3D34E-DD4E-6444-8A63-B2CC0DD3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0" y="1600199"/>
            <a:ext cx="4419600" cy="68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Master #17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17 cop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Master #17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22454</TotalTime>
  <Pages>0</Pages>
  <Words>305</Words>
  <Characters>0</Characters>
  <Application>Microsoft Office PowerPoint</Application>
  <PresentationFormat>Custom</PresentationFormat>
  <Lines>0</Lines>
  <Paragraphs>137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Master #17 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Swanson</dc:creator>
  <cp:lastModifiedBy>Rebecca Swanson</cp:lastModifiedBy>
  <cp:revision>941</cp:revision>
  <cp:lastPrinted>2017-11-10T21:32:28Z</cp:lastPrinted>
  <dcterms:modified xsi:type="dcterms:W3CDTF">2018-08-13T15:38:56Z</dcterms:modified>
</cp:coreProperties>
</file>