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Satisfy" panose="020B0604020202020204" charset="0"/>
      <p:regular r:id="rId17"/>
    </p:embeddedFont>
    <p:embeddedFont>
      <p:font typeface="Roboto" pitchFamily="2" charset="0"/>
      <p:regular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4" d="100"/>
          <a:sy n="154" d="100"/>
        </p:scale>
        <p:origin x="-384"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915720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da46d7dcf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g3da46d7dc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WELCOME TO A MINI COURSE ON USING YOUR MOBILE DEVICE, (SMARTPHONE, IPHONE, OR TABLET) TO TAKE AWESOME PHOTOS FOR YOUR LODGE!</a:t>
            </a:r>
            <a:endParaRPr sz="1400" b="1"/>
          </a:p>
          <a:p>
            <a:pPr marL="0" lvl="0" indent="0">
              <a:spcBef>
                <a:spcPts val="0"/>
              </a:spcBef>
              <a:spcAft>
                <a:spcPts val="0"/>
              </a:spcAft>
              <a:buNone/>
            </a:pPr>
            <a:endParaRPr b="1"/>
          </a:p>
        </p:txBody>
      </p:sp>
    </p:spTree>
    <p:extLst>
      <p:ext uri="{BB962C8B-B14F-4D97-AF65-F5344CB8AC3E}">
        <p14:creationId xmlns:p14="http://schemas.microsoft.com/office/powerpoint/2010/main" val="249940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e15cf3752_0_70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Google Shape;125;g3e15cf3752_0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IT IS TRUE THAT BOTH OF THESE PHOTOS TELL A STORY.  HOWEVER, WHICH STORY IS WORTH TELLING?  </a:t>
            </a:r>
            <a:endParaRPr sz="1400" b="1"/>
          </a:p>
          <a:p>
            <a:pPr marL="0" lvl="0" indent="0">
              <a:spcBef>
                <a:spcPts val="0"/>
              </a:spcBef>
              <a:spcAft>
                <a:spcPts val="0"/>
              </a:spcAft>
              <a:buNone/>
            </a:pPr>
            <a:r>
              <a:rPr lang="en" sz="1400" b="1"/>
              <a:t>IN THIS CASE, IT IS THE DISTANCE THAT MAKES THE DIFFERENCE!  THE ONE ON THE LEFT BRINGS YOU RIGHT INTO THE STORY, UP CLOSE AND PERSONAL.  CAN’T YOU SMELL THE GRILLED POLSE AND ONIONS?  DON’T YOU WANT TO ORDER ONE?  THE OTHER ONE TELLS A STORY . . . BUT NOT A VERY INTERESTING ONE.</a:t>
            </a:r>
            <a:endParaRPr sz="1400" b="1"/>
          </a:p>
        </p:txBody>
      </p:sp>
    </p:spTree>
    <p:extLst>
      <p:ext uri="{BB962C8B-B14F-4D97-AF65-F5344CB8AC3E}">
        <p14:creationId xmlns:p14="http://schemas.microsoft.com/office/powerpoint/2010/main" val="375061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15cf3752_0_7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e15cf3752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1"/>
              <a:t>WHEN WE ARE CELEBRATING A SPECIAL EVENT, AND WE WANT PHOTOS OF OUR MEMBERS WHO WERE THERE . . . THAT IS A GOOD TIME TO DO A STRAIGHT-ON, POSED, PHOTO.  PORTRAIT PHOTOS NEED A STEADY SET OF HANDS, OR SOMETHING TO REST ON IN ORDER TO KEEP THE CAMERA STILL AND IN FOCUS.  OTHERWISE, YOU OFTEN END UP WITH A PHOTO THAT LOOKS LIKE THE “THUMBS DOWN” ONE.</a:t>
            </a:r>
            <a:endParaRPr sz="1400" b="1"/>
          </a:p>
        </p:txBody>
      </p:sp>
    </p:spTree>
    <p:extLst>
      <p:ext uri="{BB962C8B-B14F-4D97-AF65-F5344CB8AC3E}">
        <p14:creationId xmlns:p14="http://schemas.microsoft.com/office/powerpoint/2010/main" val="97403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da46d7dcf_0_1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Google Shape;143;g3da46d7dc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NOW THAT YOU’VE GONE THROUGH THE 5 AIM QUESTIONS . . . YOU ARE READY TO SHOOT!</a:t>
            </a:r>
            <a:endParaRPr sz="1400" b="1"/>
          </a:p>
          <a:p>
            <a:pPr marL="0" lvl="0" indent="0" rtl="0">
              <a:spcBef>
                <a:spcPts val="0"/>
              </a:spcBef>
              <a:spcAft>
                <a:spcPts val="0"/>
              </a:spcAft>
              <a:buNone/>
            </a:pPr>
            <a:r>
              <a:rPr lang="en" sz="1400" b="1"/>
              <a:t>TAKING MULTIPLE SHOTS (SOME CALL THEM BOOST SHOTS - WHERE YOU JUST PRESS DOWN ON THE “TAKE” BUTTON” AND “LET ‘ER RIP” WHILE YOU MOVE AROUND, GIVES YOU A VARIETY OF SHOTS TO CHOOSE FROM.  </a:t>
            </a:r>
            <a:endParaRPr sz="1400" b="1"/>
          </a:p>
          <a:p>
            <a:pPr marL="0" lvl="0" indent="0" rtl="0">
              <a:spcBef>
                <a:spcPts val="0"/>
              </a:spcBef>
              <a:spcAft>
                <a:spcPts val="0"/>
              </a:spcAft>
              <a:buNone/>
            </a:pPr>
            <a:r>
              <a:rPr lang="en" sz="1400" b="1"/>
              <a:t>REMEMBER “FLASH” AND “ZOOM” FROM THE SETTINGS OPTIONS?  WELL HERE IS WHERE YOU WANT TO USE THEM EFFECTIVELY.  </a:t>
            </a:r>
            <a:r>
              <a:rPr lang="en" sz="1400" b="1" u="sng"/>
              <a:t>ONLY</a:t>
            </a:r>
            <a:r>
              <a:rPr lang="en" sz="1400" b="1"/>
              <a:t> USE YOUR FLASH WHEN:</a:t>
            </a:r>
            <a:endParaRPr sz="1400" b="1"/>
          </a:p>
          <a:p>
            <a:pPr marL="457200" lvl="0" indent="-317500" rtl="0">
              <a:spcBef>
                <a:spcPts val="0"/>
              </a:spcBef>
              <a:spcAft>
                <a:spcPts val="0"/>
              </a:spcAft>
              <a:buSzPts val="1400"/>
              <a:buAutoNum type="arabicParenR"/>
            </a:pPr>
            <a:r>
              <a:rPr lang="en" sz="1400" b="1"/>
              <a:t> YOU ARE FAR ENOUGH AWAY FROM THE SUBJECTS THAT IT WILL NOT CAUSE A GLARE ON THEM, </a:t>
            </a:r>
            <a:endParaRPr sz="1400" b="1"/>
          </a:p>
          <a:p>
            <a:pPr marL="457200" lvl="0" indent="-317500" rtl="0">
              <a:spcBef>
                <a:spcPts val="0"/>
              </a:spcBef>
              <a:spcAft>
                <a:spcPts val="0"/>
              </a:spcAft>
              <a:buSzPts val="1400"/>
              <a:buAutoNum type="arabicParenR"/>
            </a:pPr>
            <a:r>
              <a:rPr lang="en" sz="1400" b="1"/>
              <a:t>THE AVAILABLE LIGHTING IS TOO POOR TO LIGHT YOUR SUBJECTS</a:t>
            </a:r>
            <a:endParaRPr sz="1400" b="1"/>
          </a:p>
          <a:p>
            <a:pPr marL="457200" lvl="0" indent="-317500" rtl="0">
              <a:spcBef>
                <a:spcPts val="0"/>
              </a:spcBef>
              <a:spcAft>
                <a:spcPts val="0"/>
              </a:spcAft>
              <a:buSzPts val="1400"/>
              <a:buAutoNum type="arabicParenR"/>
            </a:pPr>
            <a:r>
              <a:rPr lang="en" sz="1400" b="1"/>
              <a:t>YOU CANNOT MOVE YOUR SUBJECTS TO WHERE THERE IS BETTER LIGHTING.</a:t>
            </a:r>
            <a:endParaRPr sz="1400" b="1"/>
          </a:p>
          <a:p>
            <a:pPr marL="0" lvl="0" indent="0">
              <a:spcBef>
                <a:spcPts val="0"/>
              </a:spcBef>
              <a:spcAft>
                <a:spcPts val="0"/>
              </a:spcAft>
              <a:buNone/>
            </a:pPr>
            <a:r>
              <a:rPr lang="en" sz="1400" b="1" u="sng"/>
              <a:t>NEVER</a:t>
            </a:r>
            <a:r>
              <a:rPr lang="en" sz="1400" b="1"/>
              <a:t> USE YOUR ZOOM FEATURE.  </a:t>
            </a:r>
            <a:r>
              <a:rPr lang="en" sz="1400" b="1" u="sng"/>
              <a:t>USE YOUR FEET </a:t>
            </a:r>
            <a:r>
              <a:rPr lang="en" sz="1400" b="1"/>
              <a:t>TO GET THE BEST DISTANCE FOR THE CLEAREST PHOTO.</a:t>
            </a:r>
            <a:endParaRPr sz="1400" b="1"/>
          </a:p>
        </p:txBody>
      </p:sp>
    </p:spTree>
    <p:extLst>
      <p:ext uri="{BB962C8B-B14F-4D97-AF65-F5344CB8AC3E}">
        <p14:creationId xmlns:p14="http://schemas.microsoft.com/office/powerpoint/2010/main" val="241235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e15cf3752_0_7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Google Shape;150;g3e15cf3752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THEN . . . THE FUN BEGINS.  PICK YOUR BEST SHOTS.  FOR EVERY SHOT ASK YOURSELF THOSE SAME 5 QUESTIONS ALL OVER AGAIN.  STORY?  LIGHTING?  ANGLE?  DISTANCE?  FOCUS?</a:t>
            </a:r>
            <a:endParaRPr sz="1400" b="1"/>
          </a:p>
          <a:p>
            <a:pPr marL="0" lvl="0" indent="0" rtl="0">
              <a:spcBef>
                <a:spcPts val="0"/>
              </a:spcBef>
              <a:spcAft>
                <a:spcPts val="0"/>
              </a:spcAft>
              <a:buNone/>
            </a:pPr>
            <a:r>
              <a:rPr lang="en" sz="1400" b="1"/>
              <a:t>IF YOU’RE HAPPY WITH RESPECT TO ALL OF THOSE - THEN THIS IS A KEEPER!  LIKE THE ONE ABOVE!  </a:t>
            </a:r>
            <a:endParaRPr sz="1400" b="1"/>
          </a:p>
          <a:p>
            <a:pPr marL="0" lvl="0" indent="0" rtl="0">
              <a:spcBef>
                <a:spcPts val="0"/>
              </a:spcBef>
              <a:spcAft>
                <a:spcPts val="0"/>
              </a:spcAft>
              <a:buNone/>
            </a:pPr>
            <a:r>
              <a:rPr lang="en" sz="1400" b="1"/>
              <a:t>IT MAKES YOU WANT TO BE WHERE THESE FOLKS ARE - THEY LOOK LIKE THEY’RE HAVING A GOOD TIME, ENJOYING EACH OTHER’S COMPANY AND DOING SOMETHING TO DO WITH NORWAY.  </a:t>
            </a:r>
            <a:endParaRPr sz="1400" b="1"/>
          </a:p>
          <a:p>
            <a:pPr marL="0" lvl="0" indent="0">
              <a:spcBef>
                <a:spcPts val="0"/>
              </a:spcBef>
              <a:spcAft>
                <a:spcPts val="0"/>
              </a:spcAft>
              <a:buNone/>
            </a:pPr>
            <a:r>
              <a:rPr lang="en" sz="1400" b="1"/>
              <a:t>THAT’S THE GROUP I WANT TO JOIN.  HOW ABOUT YOU?</a:t>
            </a:r>
            <a:endParaRPr sz="1400" b="1"/>
          </a:p>
        </p:txBody>
      </p:sp>
    </p:spTree>
    <p:extLst>
      <p:ext uri="{BB962C8B-B14F-4D97-AF65-F5344CB8AC3E}">
        <p14:creationId xmlns:p14="http://schemas.microsoft.com/office/powerpoint/2010/main" val="263437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e15cf3752_0_72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e15cf3752_0_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NOW . . . TAKE UP YOUR DEVICES . . . AND, GET READY . . . AIM . . . AND SHOOT </a:t>
            </a:r>
            <a:endParaRPr sz="1400" b="1"/>
          </a:p>
          <a:p>
            <a:pPr marL="0" lvl="0" indent="0" rtl="0">
              <a:spcBef>
                <a:spcPts val="0"/>
              </a:spcBef>
              <a:spcAft>
                <a:spcPts val="0"/>
              </a:spcAft>
              <a:buNone/>
            </a:pPr>
            <a:r>
              <a:rPr lang="en" sz="1400" b="1"/>
              <a:t>SOME AWESOME PHOTOS!</a:t>
            </a:r>
            <a:endParaRPr sz="1400" b="1"/>
          </a:p>
          <a:p>
            <a:pPr marL="0" lvl="0" indent="0">
              <a:spcBef>
                <a:spcPts val="0"/>
              </a:spcBef>
              <a:spcAft>
                <a:spcPts val="0"/>
              </a:spcAft>
              <a:buNone/>
            </a:pPr>
            <a:r>
              <a:rPr lang="en" sz="1400" b="1"/>
              <a:t>GOOD LUCK AND TUSEN TAKK FOR YOUR ATTENTION!</a:t>
            </a:r>
            <a:endParaRPr sz="1400" b="1"/>
          </a:p>
        </p:txBody>
      </p:sp>
    </p:spTree>
    <p:extLst>
      <p:ext uri="{BB962C8B-B14F-4D97-AF65-F5344CB8AC3E}">
        <p14:creationId xmlns:p14="http://schemas.microsoft.com/office/powerpoint/2010/main" val="408315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e15cf3752_0_7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Google Shape;60;g3e15cf375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1"/>
              <a:t>SOMETHING WE DON’T OFTEN EVEN THINK ABOUT.  CLEANING YOUR LENS.  </a:t>
            </a:r>
            <a:endParaRPr sz="1400" b="1"/>
          </a:p>
          <a:p>
            <a:pPr marL="0" lvl="0" indent="0" rtl="0">
              <a:spcBef>
                <a:spcPts val="0"/>
              </a:spcBef>
              <a:spcAft>
                <a:spcPts val="0"/>
              </a:spcAft>
              <a:buNone/>
            </a:pPr>
            <a:r>
              <a:rPr lang="en" sz="1400" b="1"/>
              <a:t>IMPORTANT!</a:t>
            </a:r>
            <a:endParaRPr sz="1400" b="1"/>
          </a:p>
        </p:txBody>
      </p:sp>
    </p:spTree>
    <p:extLst>
      <p:ext uri="{BB962C8B-B14F-4D97-AF65-F5344CB8AC3E}">
        <p14:creationId xmlns:p14="http://schemas.microsoft.com/office/powerpoint/2010/main" val="26350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e15cf3752_3_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Google Shape;67;g3e15cf3752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YOUR NOT READY, IF YOUR CAMERA IS NOT READY.  SO . . . GET IT OUT . . . AND GET IT READY </a:t>
            </a:r>
            <a:r>
              <a:rPr lang="en" sz="1400" b="1" u="sng"/>
              <a:t>BEFORE</a:t>
            </a:r>
            <a:r>
              <a:rPr lang="en" sz="1400" b="1"/>
              <a:t> YOU NEED IT.</a:t>
            </a:r>
            <a:endParaRPr sz="1400" b="1"/>
          </a:p>
          <a:p>
            <a:pPr marL="0" lvl="0" indent="0" rtl="0">
              <a:spcBef>
                <a:spcPts val="0"/>
              </a:spcBef>
              <a:spcAft>
                <a:spcPts val="0"/>
              </a:spcAft>
              <a:buNone/>
            </a:pPr>
            <a:r>
              <a:rPr lang="en" sz="1400" b="1"/>
              <a:t>YOUR MOBILE DEVICE HAS MANY DIFFERENT OPTIONS FOR CAMERA SETTINGS.</a:t>
            </a:r>
            <a:endParaRPr sz="1400" b="1"/>
          </a:p>
          <a:p>
            <a:pPr marL="0" lvl="0" indent="0">
              <a:spcBef>
                <a:spcPts val="0"/>
              </a:spcBef>
              <a:spcAft>
                <a:spcPts val="0"/>
              </a:spcAft>
              <a:buNone/>
            </a:pPr>
            <a:r>
              <a:rPr lang="en" sz="1400" b="1"/>
              <a:t>OPEN YOUR CAMERA SETTINGS, AND SEE WHAT YOUR CAMERA CAN DO.</a:t>
            </a:r>
            <a:endParaRPr sz="1400" b="1"/>
          </a:p>
        </p:txBody>
      </p:sp>
    </p:spTree>
    <p:extLst>
      <p:ext uri="{BB962C8B-B14F-4D97-AF65-F5344CB8AC3E}">
        <p14:creationId xmlns:p14="http://schemas.microsoft.com/office/powerpoint/2010/main" val="246059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e15cf3752_0_6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Google Shape;78;g3e15cf3752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1"/>
              <a:t>YOUR CAMERA (WHETHER AN ANDROID OR IOS-IPHONE) HAS SOME, IF NOT ALL, OF THESE OPTIONS!   </a:t>
            </a:r>
            <a:endParaRPr sz="1400" b="1"/>
          </a:p>
          <a:p>
            <a:pPr marL="0" lvl="0" indent="0">
              <a:spcBef>
                <a:spcPts val="0"/>
              </a:spcBef>
              <a:spcAft>
                <a:spcPts val="0"/>
              </a:spcAft>
              <a:buNone/>
            </a:pPr>
            <a:r>
              <a:rPr lang="en" sz="1400" b="1"/>
              <a:t>THEY ALLOW </a:t>
            </a:r>
            <a:r>
              <a:rPr lang="en" sz="1400" b="1" u="sng"/>
              <a:t>YOU </a:t>
            </a:r>
            <a:r>
              <a:rPr lang="en" sz="1400" b="1"/>
              <a:t>TO BE IN CONTROL OF WHAT SIZE AND QUALITY PHOTO YOUR CAMERA TAKES.</a:t>
            </a:r>
            <a:endParaRPr sz="1400" b="1"/>
          </a:p>
          <a:p>
            <a:pPr marL="0" lvl="0" indent="0">
              <a:spcBef>
                <a:spcPts val="0"/>
              </a:spcBef>
              <a:spcAft>
                <a:spcPts val="0"/>
              </a:spcAft>
              <a:buNone/>
            </a:pPr>
            <a:r>
              <a:rPr lang="en" sz="1400" b="1"/>
              <a:t>TAKE NOTE . . . WE WILL TALK MORE ABOUT THE LAST 2 . . . FLASH MODE AND ZOOM.</a:t>
            </a:r>
            <a:endParaRPr sz="1400" b="1"/>
          </a:p>
          <a:p>
            <a:pPr marL="0" lvl="0" indent="0" rtl="0">
              <a:spcBef>
                <a:spcPts val="0"/>
              </a:spcBef>
              <a:spcAft>
                <a:spcPts val="0"/>
              </a:spcAft>
              <a:buNone/>
            </a:pPr>
            <a:r>
              <a:rPr lang="en" sz="1400" b="1"/>
              <a:t>OTHERWISE . . . EXPERIMENT UNTIL YOU KNOW WHAT </a:t>
            </a:r>
            <a:r>
              <a:rPr lang="en" sz="1400" b="1" u="sng"/>
              <a:t>YOUR </a:t>
            </a:r>
            <a:r>
              <a:rPr lang="en" sz="1400" b="1"/>
              <a:t>CAMERA CAN AND CANNOT DO!</a:t>
            </a:r>
            <a:endParaRPr sz="1400" b="1"/>
          </a:p>
        </p:txBody>
      </p:sp>
    </p:spTree>
    <p:extLst>
      <p:ext uri="{BB962C8B-B14F-4D97-AF65-F5344CB8AC3E}">
        <p14:creationId xmlns:p14="http://schemas.microsoft.com/office/powerpoint/2010/main" val="335749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e15cf3752_0_6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Google Shape;86;g3e15cf3752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NOW THAT YOUR CAMERA IS READY . . . LET’S GET </a:t>
            </a:r>
            <a:r>
              <a:rPr lang="en" sz="1400" b="1" u="sng"/>
              <a:t>YOU </a:t>
            </a:r>
            <a:r>
              <a:rPr lang="en" sz="1400" b="1"/>
              <a:t>READY!</a:t>
            </a:r>
            <a:endParaRPr sz="1400" b="1"/>
          </a:p>
          <a:p>
            <a:pPr marL="0" lvl="0" indent="0">
              <a:spcBef>
                <a:spcPts val="0"/>
              </a:spcBef>
              <a:spcAft>
                <a:spcPts val="0"/>
              </a:spcAft>
              <a:buNone/>
            </a:pPr>
            <a:r>
              <a:rPr lang="en" sz="1400" b="1"/>
              <a:t>BEFORE YOU SHOOT . . . YOU HAVE TO AIM.  TAKE TIME TO AIM . . . TO </a:t>
            </a:r>
            <a:r>
              <a:rPr lang="en" sz="1400" b="1" u="sng"/>
              <a:t>THINK ABOUT</a:t>
            </a:r>
            <a:r>
              <a:rPr lang="en" sz="1400" b="1"/>
              <a:t> WHAT YOU ARE WANTING YOUR PHOTO TO LOOK LIKE.  5 FINGERS ON ONE HAND . . . 1 FOR EACH QUESTION . . . TICK THEM OFF, ONE AT A TIME:</a:t>
            </a:r>
            <a:endParaRPr sz="1400" b="1"/>
          </a:p>
        </p:txBody>
      </p:sp>
    </p:spTree>
    <p:extLst>
      <p:ext uri="{BB962C8B-B14F-4D97-AF65-F5344CB8AC3E}">
        <p14:creationId xmlns:p14="http://schemas.microsoft.com/office/powerpoint/2010/main" val="43758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e15cf3752_0_59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3e15cf3752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AutoNum type="arabicParenR"/>
            </a:pPr>
            <a:r>
              <a:rPr lang="en" sz="1400" b="1"/>
              <a:t>“A PICTURE IS WORTH A THOUSAND WORDS”.  CAN YOU SEE A STORY IN YOUR LENS?</a:t>
            </a:r>
            <a:endParaRPr sz="1400" b="1"/>
          </a:p>
          <a:p>
            <a:pPr marL="457200" lvl="0" indent="-317500" rtl="0">
              <a:spcBef>
                <a:spcPts val="0"/>
              </a:spcBef>
              <a:spcAft>
                <a:spcPts val="0"/>
              </a:spcAft>
              <a:buSzPts val="1400"/>
              <a:buAutoNum type="arabicParenR"/>
            </a:pPr>
            <a:r>
              <a:rPr lang="en" sz="1400" b="1"/>
              <a:t>IN SONS OF NORWAY, WE TAKE PHOTOS OF PEOPLE!  OUR MEMBERS!  CAN YOU SEE YOUR SUBJECTS FACES?  TELL WHO IS WHO?  WHAT THEY’RE DOING?  LIGHTING IS </a:t>
            </a:r>
            <a:r>
              <a:rPr lang="en" sz="1400" b="1" u="sng"/>
              <a:t>EVERYTHING!</a:t>
            </a:r>
            <a:endParaRPr sz="1400" b="1" u="sng"/>
          </a:p>
          <a:p>
            <a:pPr marL="457200" lvl="0" indent="-317500" rtl="0">
              <a:spcBef>
                <a:spcPts val="0"/>
              </a:spcBef>
              <a:spcAft>
                <a:spcPts val="0"/>
              </a:spcAft>
              <a:buSzPts val="1400"/>
              <a:buAutoNum type="arabicParenR"/>
            </a:pPr>
            <a:r>
              <a:rPr lang="en" sz="1400" b="1"/>
              <a:t>HOW ABOUT LOOKING AT THAT STORY FROM A DIFFERENT PERSPECTIVE?  WOULD IT MAKE IT MORE INTERESTING?</a:t>
            </a:r>
            <a:endParaRPr sz="1400" b="1"/>
          </a:p>
          <a:p>
            <a:pPr marL="457200" lvl="0" indent="-317500" rtl="0">
              <a:spcBef>
                <a:spcPts val="0"/>
              </a:spcBef>
              <a:spcAft>
                <a:spcPts val="0"/>
              </a:spcAft>
              <a:buSzPts val="1400"/>
              <a:buAutoNum type="arabicParenR"/>
            </a:pPr>
            <a:r>
              <a:rPr lang="en" sz="1400" b="1"/>
              <a:t>ARE YOU CLOSE ENOUGH TO SEE WHAT’S REALLY HAPPENING?  STANDING UP IN THE BACK OF THE ROOM MIGHT BE UNOBTRUSIVE, BUT IF YOU’RE IN CHARGE OF CAPTURING WHAT’S HAPPENING IN PHOTOS . . . YOU NEED TO GET </a:t>
            </a:r>
            <a:r>
              <a:rPr lang="en" sz="1400" b="1" u="sng"/>
              <a:t>UP CLOSE AND PERSONAL.</a:t>
            </a:r>
            <a:endParaRPr sz="1400" b="1" u="sng"/>
          </a:p>
          <a:p>
            <a:pPr marL="457200" lvl="0" indent="-317500" rtl="0">
              <a:spcBef>
                <a:spcPts val="0"/>
              </a:spcBef>
              <a:spcAft>
                <a:spcPts val="0"/>
              </a:spcAft>
              <a:buSzPts val="1400"/>
              <a:buAutoNum type="arabicParenR"/>
            </a:pPr>
            <a:r>
              <a:rPr lang="en" sz="1400" b="1"/>
              <a:t>USE </a:t>
            </a:r>
            <a:r>
              <a:rPr lang="en" sz="1400" b="1" u="sng"/>
              <a:t>BOTH </a:t>
            </a:r>
            <a:r>
              <a:rPr lang="en" sz="1400" b="1"/>
              <a:t>HANDS OR A TRIPOD OR LEAN UP AGAINST A WALL, OR ON A BOOKCASE IN ORDER TO KEEP THE CAMERA </a:t>
            </a:r>
            <a:r>
              <a:rPr lang="en" sz="1400" b="1" u="sng"/>
              <a:t>STEADY.  </a:t>
            </a:r>
            <a:r>
              <a:rPr lang="en" sz="1400" b="1"/>
              <a:t>NOTHING IS MORE DISAPPOINTING THAN A FUZZY (OUT OF FOCUS) PHOTO!</a:t>
            </a:r>
            <a:endParaRPr sz="1400" b="1"/>
          </a:p>
          <a:p>
            <a:pPr marL="0" lvl="0" indent="0">
              <a:spcBef>
                <a:spcPts val="0"/>
              </a:spcBef>
              <a:spcAft>
                <a:spcPts val="0"/>
              </a:spcAft>
              <a:buNone/>
            </a:pPr>
            <a:endParaRPr sz="1400" b="1"/>
          </a:p>
        </p:txBody>
      </p:sp>
    </p:spTree>
    <p:extLst>
      <p:ext uri="{BB962C8B-B14F-4D97-AF65-F5344CB8AC3E}">
        <p14:creationId xmlns:p14="http://schemas.microsoft.com/office/powerpoint/2010/main" val="375462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e15cf3752_0_59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Google Shape;98;g3e15cf375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WITHOUT ADDING A CAPTION . . . WHICH PHOTO TELLS THE BETTER STORY?</a:t>
            </a:r>
            <a:endParaRPr sz="1400" b="1"/>
          </a:p>
        </p:txBody>
      </p:sp>
    </p:spTree>
    <p:extLst>
      <p:ext uri="{BB962C8B-B14F-4D97-AF65-F5344CB8AC3E}">
        <p14:creationId xmlns:p14="http://schemas.microsoft.com/office/powerpoint/2010/main" val="3711675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e15cf3752_0_73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Google Shape;107;g3e15cf3752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1"/>
              <a:t>LOOK WHERE THE LIGHT SOURCE IS COMING FROM.  IS IT SHINING ON THE SUBJECTS SO YOU CAN SEE WHO THEY ARE?</a:t>
            </a:r>
            <a:endParaRPr sz="1400" b="1"/>
          </a:p>
          <a:p>
            <a:pPr marL="0" lvl="0" indent="0">
              <a:spcBef>
                <a:spcPts val="0"/>
              </a:spcBef>
              <a:spcAft>
                <a:spcPts val="0"/>
              </a:spcAft>
              <a:buNone/>
            </a:pPr>
            <a:r>
              <a:rPr lang="en" sz="1400" b="1"/>
              <a:t>OR - IS IT BEHIND THEM SO THAT THEIR FACES ARE ALL IN THE SHADOWS - AND YOU ARE LOOKING INTO THE LIGHT?</a:t>
            </a:r>
            <a:endParaRPr sz="1400" b="1"/>
          </a:p>
          <a:p>
            <a:pPr marL="0" lvl="0" indent="0" rtl="0">
              <a:spcBef>
                <a:spcPts val="0"/>
              </a:spcBef>
              <a:spcAft>
                <a:spcPts val="0"/>
              </a:spcAft>
              <a:buNone/>
            </a:pPr>
            <a:r>
              <a:rPr lang="en" sz="1400" b="1"/>
              <a:t>WHICH PHOTO WOULD YOU WANT TO BE IN?</a:t>
            </a:r>
            <a:endParaRPr sz="1400" b="1"/>
          </a:p>
        </p:txBody>
      </p:sp>
    </p:spTree>
    <p:extLst>
      <p:ext uri="{BB962C8B-B14F-4D97-AF65-F5344CB8AC3E}">
        <p14:creationId xmlns:p14="http://schemas.microsoft.com/office/powerpoint/2010/main" val="256076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e15cf3752_0_69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e15cf3752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HOW ABOUT TRYING A DIFFERENT ANGLE?  ABOVE?  BEHIND?  ALONG SIDE?   WHICH IS THE MORE INTERESTING PHOTO?</a:t>
            </a:r>
            <a:endParaRPr sz="1400" b="1"/>
          </a:p>
          <a:p>
            <a:pPr marL="0" lvl="0" indent="0">
              <a:spcBef>
                <a:spcPts val="0"/>
              </a:spcBef>
              <a:spcAft>
                <a:spcPts val="0"/>
              </a:spcAft>
              <a:buNone/>
            </a:pPr>
            <a:r>
              <a:rPr lang="en" sz="1400" b="1"/>
              <a:t>STRAIGHT-ON IS USUALLY THE MOST UNINTERESTING . . . BUT THERE ARE ALWAYS EXCEPTIONS!  </a:t>
            </a:r>
            <a:endParaRPr sz="1400" b="1"/>
          </a:p>
        </p:txBody>
      </p:sp>
    </p:spTree>
    <p:extLst>
      <p:ext uri="{BB962C8B-B14F-4D97-AF65-F5344CB8AC3E}">
        <p14:creationId xmlns:p14="http://schemas.microsoft.com/office/powerpoint/2010/main" val="1538989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950" y="2861838"/>
            <a:ext cx="9144000" cy="20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highlight>
                  <a:srgbClr val="FFFFFF"/>
                </a:highlight>
              </a:rPr>
              <a:t>Presented by Kaye Wergedal</a:t>
            </a:r>
            <a:br>
              <a:rPr lang="en">
                <a:solidFill>
                  <a:schemeClr val="dk1"/>
                </a:solidFill>
                <a:highlight>
                  <a:srgbClr val="FFFFFF"/>
                </a:highlight>
              </a:rPr>
            </a:br>
            <a:r>
              <a:rPr lang="en">
                <a:solidFill>
                  <a:schemeClr val="dk1"/>
                </a:solidFill>
                <a:highlight>
                  <a:srgbClr val="FFFFFF"/>
                </a:highlight>
              </a:rPr>
              <a:t>Vestafjell Lodge #6-146 and D-6 PRO</a:t>
            </a:r>
            <a:endParaRPr/>
          </a:p>
        </p:txBody>
      </p:sp>
      <p:sp>
        <p:nvSpPr>
          <p:cNvPr id="55" name="Google Shape;55;p13"/>
          <p:cNvSpPr txBox="1">
            <a:spLocks noGrp="1"/>
          </p:cNvSpPr>
          <p:nvPr>
            <p:ph type="ctrTitle" idx="4294967295"/>
          </p:nvPr>
        </p:nvSpPr>
        <p:spPr>
          <a:xfrm>
            <a:off x="294025" y="2048650"/>
            <a:ext cx="9144000" cy="62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1155CC"/>
                </a:solidFill>
              </a:rPr>
              <a:t>READY… AIM… SHOOT!</a:t>
            </a:r>
            <a:endParaRPr sz="4000" b="1">
              <a:solidFill>
                <a:srgbClr val="1155CC"/>
              </a:solidFill>
            </a:endParaRPr>
          </a:p>
        </p:txBody>
      </p:sp>
      <p:sp>
        <p:nvSpPr>
          <p:cNvPr id="56" name="Google Shape;56;p13"/>
          <p:cNvSpPr txBox="1">
            <a:spLocks noGrp="1"/>
          </p:cNvSpPr>
          <p:nvPr>
            <p:ph type="subTitle" idx="4294967295"/>
          </p:nvPr>
        </p:nvSpPr>
        <p:spPr>
          <a:xfrm>
            <a:off x="-18950" y="3540900"/>
            <a:ext cx="9144000" cy="160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400">
                <a:solidFill>
                  <a:srgbClr val="000000"/>
                </a:solidFill>
                <a:latin typeface="Times New Roman"/>
                <a:ea typeface="Times New Roman"/>
                <a:cs typeface="Times New Roman"/>
                <a:sym typeface="Times New Roman"/>
              </a:rPr>
              <a:t>Tips for using your smartphone </a:t>
            </a:r>
            <a:br>
              <a:rPr lang="en" sz="2400">
                <a:solidFill>
                  <a:srgbClr val="000000"/>
                </a:solidFill>
                <a:latin typeface="Times New Roman"/>
                <a:ea typeface="Times New Roman"/>
                <a:cs typeface="Times New Roman"/>
                <a:sym typeface="Times New Roman"/>
              </a:rPr>
            </a:br>
            <a:r>
              <a:rPr lang="en" sz="2400">
                <a:solidFill>
                  <a:srgbClr val="000000"/>
                </a:solidFill>
                <a:latin typeface="Times New Roman"/>
                <a:ea typeface="Times New Roman"/>
                <a:cs typeface="Times New Roman"/>
                <a:sym typeface="Times New Roman"/>
              </a:rPr>
              <a:t>(mobile device) camera </a:t>
            </a:r>
            <a:br>
              <a:rPr lang="en" sz="2400">
                <a:solidFill>
                  <a:srgbClr val="000000"/>
                </a:solidFill>
                <a:latin typeface="Times New Roman"/>
                <a:ea typeface="Times New Roman"/>
                <a:cs typeface="Times New Roman"/>
                <a:sym typeface="Times New Roman"/>
              </a:rPr>
            </a:br>
            <a:r>
              <a:rPr lang="en" sz="2400" i="1">
                <a:solidFill>
                  <a:srgbClr val="FF0000"/>
                </a:solidFill>
                <a:latin typeface="Times New Roman"/>
                <a:ea typeface="Times New Roman"/>
                <a:cs typeface="Times New Roman"/>
                <a:sym typeface="Times New Roman"/>
              </a:rPr>
              <a:t>to successfully showcase your lodge events.</a:t>
            </a:r>
            <a:endParaRPr sz="2400" i="1">
              <a:solidFill>
                <a:srgbClr val="FF0000"/>
              </a:solidFill>
              <a:latin typeface="Times New Roman"/>
              <a:ea typeface="Times New Roman"/>
              <a:cs typeface="Times New Roman"/>
              <a:sym typeface="Times New Roman"/>
            </a:endParaRPr>
          </a:p>
          <a:p>
            <a:pPr marL="0" lvl="0" indent="0" algn="ctr" rtl="0">
              <a:lnSpc>
                <a:spcPct val="100000"/>
              </a:lnSpc>
              <a:spcBef>
                <a:spcPts val="1600"/>
              </a:spcBef>
              <a:spcAft>
                <a:spcPts val="1600"/>
              </a:spcAft>
              <a:buNone/>
            </a:pPr>
            <a:endParaRPr sz="2400">
              <a:latin typeface="Times New Roman"/>
              <a:ea typeface="Times New Roman"/>
              <a:cs typeface="Times New Roman"/>
              <a:sym typeface="Times New Roman"/>
            </a:endParaRPr>
          </a:p>
        </p:txBody>
      </p:sp>
      <p:pic>
        <p:nvPicPr>
          <p:cNvPr id="57" name="Google Shape;57;p13"/>
          <p:cNvPicPr preferRelativeResize="0"/>
          <p:nvPr/>
        </p:nvPicPr>
        <p:blipFill>
          <a:blip r:embed="rId3">
            <a:alphaModFix/>
          </a:blip>
          <a:stretch>
            <a:fillRect/>
          </a:stretch>
        </p:blipFill>
        <p:spPr>
          <a:xfrm>
            <a:off x="3200400" y="240250"/>
            <a:ext cx="2743200" cy="1581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4698024" y="1308975"/>
            <a:ext cx="4136005" cy="2892600"/>
          </a:xfrm>
          <a:prstGeom prst="rect">
            <a:avLst/>
          </a:prstGeom>
          <a:noFill/>
          <a:ln>
            <a:noFill/>
          </a:ln>
        </p:spPr>
      </p:pic>
      <p:pic>
        <p:nvPicPr>
          <p:cNvPr id="128" name="Google Shape;128;p22"/>
          <p:cNvPicPr preferRelativeResize="0"/>
          <p:nvPr/>
        </p:nvPicPr>
        <p:blipFill>
          <a:blip r:embed="rId4">
            <a:alphaModFix/>
          </a:blip>
          <a:stretch>
            <a:fillRect/>
          </a:stretch>
        </p:blipFill>
        <p:spPr>
          <a:xfrm>
            <a:off x="378061" y="1308974"/>
            <a:ext cx="4039542" cy="2892599"/>
          </a:xfrm>
          <a:prstGeom prst="rect">
            <a:avLst/>
          </a:prstGeom>
          <a:noFill/>
          <a:ln>
            <a:noFill/>
          </a:ln>
        </p:spPr>
      </p:pic>
      <p:sp>
        <p:nvSpPr>
          <p:cNvPr id="129" name="Google Shape;129;p22"/>
          <p:cNvSpPr txBox="1">
            <a:spLocks noGrp="1"/>
          </p:cNvSpPr>
          <p:nvPr>
            <p:ph type="title"/>
          </p:nvPr>
        </p:nvSpPr>
        <p:spPr>
          <a:xfrm>
            <a:off x="0" y="148800"/>
            <a:ext cx="9144000" cy="129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6666"/>
                </a:solidFill>
                <a:latin typeface="Times New Roman"/>
                <a:ea typeface="Times New Roman"/>
                <a:cs typeface="Times New Roman"/>
                <a:sym typeface="Times New Roman"/>
              </a:rPr>
              <a:t>Is there correct </a:t>
            </a:r>
            <a:r>
              <a:rPr lang="en" sz="4800" b="1">
                <a:solidFill>
                  <a:srgbClr val="1155CC"/>
                </a:solidFill>
                <a:latin typeface="Times New Roman"/>
                <a:ea typeface="Times New Roman"/>
                <a:cs typeface="Times New Roman"/>
                <a:sym typeface="Times New Roman"/>
              </a:rPr>
              <a:t>distance</a:t>
            </a:r>
            <a:r>
              <a:rPr lang="en" sz="4800" b="1">
                <a:solidFill>
                  <a:srgbClr val="666666"/>
                </a:solidFill>
                <a:latin typeface="Times New Roman"/>
                <a:ea typeface="Times New Roman"/>
                <a:cs typeface="Times New Roman"/>
                <a:sym typeface="Times New Roman"/>
              </a:rPr>
              <a:t>?</a:t>
            </a:r>
            <a:endParaRPr/>
          </a:p>
        </p:txBody>
      </p:sp>
      <p:pic>
        <p:nvPicPr>
          <p:cNvPr id="130" name="Google Shape;130;p22"/>
          <p:cNvPicPr preferRelativeResize="0"/>
          <p:nvPr/>
        </p:nvPicPr>
        <p:blipFill>
          <a:blip r:embed="rId5">
            <a:alphaModFix/>
          </a:blip>
          <a:stretch>
            <a:fillRect/>
          </a:stretch>
        </p:blipFill>
        <p:spPr>
          <a:xfrm>
            <a:off x="6335325" y="3949700"/>
            <a:ext cx="1126800" cy="1126800"/>
          </a:xfrm>
          <a:prstGeom prst="rect">
            <a:avLst/>
          </a:prstGeom>
          <a:noFill/>
          <a:ln>
            <a:noFill/>
          </a:ln>
        </p:spPr>
      </p:pic>
      <p:pic>
        <p:nvPicPr>
          <p:cNvPr id="131" name="Google Shape;131;p22"/>
          <p:cNvPicPr preferRelativeResize="0"/>
          <p:nvPr/>
        </p:nvPicPr>
        <p:blipFill>
          <a:blip r:embed="rId6">
            <a:alphaModFix/>
          </a:blip>
          <a:stretch>
            <a:fillRect/>
          </a:stretch>
        </p:blipFill>
        <p:spPr>
          <a:xfrm>
            <a:off x="1885950" y="3949700"/>
            <a:ext cx="1126800" cy="1126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3"/>
          <p:cNvPicPr preferRelativeResize="0"/>
          <p:nvPr/>
        </p:nvPicPr>
        <p:blipFill>
          <a:blip r:embed="rId3">
            <a:alphaModFix/>
          </a:blip>
          <a:stretch>
            <a:fillRect/>
          </a:stretch>
        </p:blipFill>
        <p:spPr>
          <a:xfrm>
            <a:off x="4901000" y="1308976"/>
            <a:ext cx="3856800" cy="2892594"/>
          </a:xfrm>
          <a:prstGeom prst="rect">
            <a:avLst/>
          </a:prstGeom>
          <a:noFill/>
          <a:ln>
            <a:noFill/>
          </a:ln>
        </p:spPr>
      </p:pic>
      <p:pic>
        <p:nvPicPr>
          <p:cNvPr id="137" name="Google Shape;137;p23"/>
          <p:cNvPicPr preferRelativeResize="0"/>
          <p:nvPr/>
        </p:nvPicPr>
        <p:blipFill>
          <a:blip r:embed="rId4">
            <a:alphaModFix/>
          </a:blip>
          <a:stretch>
            <a:fillRect/>
          </a:stretch>
        </p:blipFill>
        <p:spPr>
          <a:xfrm>
            <a:off x="584876" y="1308975"/>
            <a:ext cx="3856800" cy="2892600"/>
          </a:xfrm>
          <a:prstGeom prst="rect">
            <a:avLst/>
          </a:prstGeom>
          <a:noFill/>
          <a:ln>
            <a:noFill/>
          </a:ln>
        </p:spPr>
      </p:pic>
      <p:sp>
        <p:nvSpPr>
          <p:cNvPr id="138" name="Google Shape;138;p23"/>
          <p:cNvSpPr txBox="1">
            <a:spLocks noGrp="1"/>
          </p:cNvSpPr>
          <p:nvPr>
            <p:ph type="title"/>
          </p:nvPr>
        </p:nvSpPr>
        <p:spPr>
          <a:xfrm>
            <a:off x="0" y="196275"/>
            <a:ext cx="9144000" cy="129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6666"/>
                </a:solidFill>
                <a:latin typeface="Times New Roman"/>
                <a:ea typeface="Times New Roman"/>
                <a:cs typeface="Times New Roman"/>
                <a:sym typeface="Times New Roman"/>
              </a:rPr>
              <a:t>Is it in good </a:t>
            </a:r>
            <a:r>
              <a:rPr lang="en" sz="4800" b="1">
                <a:solidFill>
                  <a:srgbClr val="1155CC"/>
                </a:solidFill>
                <a:latin typeface="Times New Roman"/>
                <a:ea typeface="Times New Roman"/>
                <a:cs typeface="Times New Roman"/>
                <a:sym typeface="Times New Roman"/>
              </a:rPr>
              <a:t>focus</a:t>
            </a:r>
            <a:r>
              <a:rPr lang="en" sz="4800" b="1">
                <a:solidFill>
                  <a:srgbClr val="666666"/>
                </a:solidFill>
                <a:latin typeface="Times New Roman"/>
                <a:ea typeface="Times New Roman"/>
                <a:cs typeface="Times New Roman"/>
                <a:sym typeface="Times New Roman"/>
              </a:rPr>
              <a:t>?</a:t>
            </a:r>
            <a:endParaRPr sz="4800" b="1">
              <a:solidFill>
                <a:srgbClr val="666666"/>
              </a:solidFill>
              <a:latin typeface="Times New Roman"/>
              <a:ea typeface="Times New Roman"/>
              <a:cs typeface="Times New Roman"/>
              <a:sym typeface="Times New Roman"/>
            </a:endParaRPr>
          </a:p>
          <a:p>
            <a:pPr marL="0" lvl="0" indent="0" rtl="0">
              <a:spcBef>
                <a:spcPts val="0"/>
              </a:spcBef>
              <a:spcAft>
                <a:spcPts val="0"/>
              </a:spcAft>
              <a:buNone/>
            </a:pPr>
            <a:endParaRPr/>
          </a:p>
        </p:txBody>
      </p:sp>
      <p:pic>
        <p:nvPicPr>
          <p:cNvPr id="139" name="Google Shape;139;p23"/>
          <p:cNvPicPr preferRelativeResize="0"/>
          <p:nvPr/>
        </p:nvPicPr>
        <p:blipFill>
          <a:blip r:embed="rId5">
            <a:alphaModFix/>
          </a:blip>
          <a:stretch>
            <a:fillRect/>
          </a:stretch>
        </p:blipFill>
        <p:spPr>
          <a:xfrm>
            <a:off x="6335325" y="3949700"/>
            <a:ext cx="1126800" cy="1126800"/>
          </a:xfrm>
          <a:prstGeom prst="rect">
            <a:avLst/>
          </a:prstGeom>
          <a:noFill/>
          <a:ln>
            <a:noFill/>
          </a:ln>
        </p:spPr>
      </p:pic>
      <p:pic>
        <p:nvPicPr>
          <p:cNvPr id="140" name="Google Shape;140;p23"/>
          <p:cNvPicPr preferRelativeResize="0"/>
          <p:nvPr/>
        </p:nvPicPr>
        <p:blipFill>
          <a:blip r:embed="rId6">
            <a:alphaModFix/>
          </a:blip>
          <a:stretch>
            <a:fillRect/>
          </a:stretch>
        </p:blipFill>
        <p:spPr>
          <a:xfrm>
            <a:off x="1885950" y="3949700"/>
            <a:ext cx="1126800" cy="112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p:nvPr/>
        </p:nvSpPr>
        <p:spPr>
          <a:xfrm>
            <a:off x="205725" y="0"/>
            <a:ext cx="4197300" cy="1434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5500" b="1">
                <a:solidFill>
                  <a:srgbClr val="1155CC"/>
                </a:solidFill>
              </a:rPr>
              <a:t>…SHOOT...</a:t>
            </a:r>
            <a:endParaRPr>
              <a:solidFill>
                <a:srgbClr val="1155CC"/>
              </a:solidFill>
            </a:endParaRPr>
          </a:p>
        </p:txBody>
      </p:sp>
      <p:sp>
        <p:nvSpPr>
          <p:cNvPr id="146" name="Google Shape;146;p24"/>
          <p:cNvSpPr txBox="1"/>
          <p:nvPr/>
        </p:nvSpPr>
        <p:spPr>
          <a:xfrm>
            <a:off x="205725" y="1077675"/>
            <a:ext cx="5015100" cy="39867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2200"/>
              </a:spcBef>
              <a:spcAft>
                <a:spcPts val="0"/>
              </a:spcAft>
              <a:buNone/>
            </a:pPr>
            <a:r>
              <a:rPr lang="en" sz="2400">
                <a:solidFill>
                  <a:schemeClr val="dk1"/>
                </a:solidFill>
                <a:latin typeface="Times New Roman"/>
                <a:ea typeface="Times New Roman"/>
                <a:cs typeface="Times New Roman"/>
                <a:sym typeface="Times New Roman"/>
              </a:rPr>
              <a:t>Take multiple shots.</a:t>
            </a:r>
            <a:endParaRPr sz="2400">
              <a:solidFill>
                <a:schemeClr val="dk1"/>
              </a:solidFill>
              <a:latin typeface="Times New Roman"/>
              <a:ea typeface="Times New Roman"/>
              <a:cs typeface="Times New Roman"/>
              <a:sym typeface="Times New Roman"/>
            </a:endParaRPr>
          </a:p>
          <a:p>
            <a:pPr marL="0" lvl="0" indent="0" rtl="0">
              <a:lnSpc>
                <a:spcPct val="100000"/>
              </a:lnSpc>
              <a:spcBef>
                <a:spcPts val="2200"/>
              </a:spcBef>
              <a:spcAft>
                <a:spcPts val="0"/>
              </a:spcAft>
              <a:buNone/>
            </a:pPr>
            <a:r>
              <a:rPr lang="en" sz="2400">
                <a:solidFill>
                  <a:schemeClr val="dk1"/>
                </a:solidFill>
                <a:latin typeface="Times New Roman"/>
                <a:ea typeface="Times New Roman"/>
                <a:cs typeface="Times New Roman"/>
                <a:sym typeface="Times New Roman"/>
              </a:rPr>
              <a:t>Move around to change light, angle and distance.</a:t>
            </a:r>
            <a:endParaRPr sz="2400">
              <a:solidFill>
                <a:schemeClr val="dk1"/>
              </a:solidFill>
              <a:latin typeface="Times New Roman"/>
              <a:ea typeface="Times New Roman"/>
              <a:cs typeface="Times New Roman"/>
              <a:sym typeface="Times New Roman"/>
            </a:endParaRPr>
          </a:p>
          <a:p>
            <a:pPr marL="0" lvl="0" indent="0" rtl="0">
              <a:lnSpc>
                <a:spcPct val="100000"/>
              </a:lnSpc>
              <a:spcBef>
                <a:spcPts val="2200"/>
              </a:spcBef>
              <a:spcAft>
                <a:spcPts val="0"/>
              </a:spcAft>
              <a:buNone/>
            </a:pPr>
            <a:r>
              <a:rPr lang="en" sz="2400">
                <a:solidFill>
                  <a:srgbClr val="FF0000"/>
                </a:solidFill>
                <a:highlight>
                  <a:srgbClr val="FFFFFF"/>
                </a:highlight>
                <a:latin typeface="Times New Roman"/>
                <a:ea typeface="Times New Roman"/>
                <a:cs typeface="Times New Roman"/>
                <a:sym typeface="Times New Roman"/>
              </a:rPr>
              <a:t>Turn on flash ONLY when necessary.</a:t>
            </a:r>
            <a:endParaRPr sz="2400">
              <a:solidFill>
                <a:srgbClr val="FF0000"/>
              </a:solidFill>
              <a:highlight>
                <a:srgbClr val="FFFFFF"/>
              </a:highlight>
              <a:latin typeface="Times New Roman"/>
              <a:ea typeface="Times New Roman"/>
              <a:cs typeface="Times New Roman"/>
              <a:sym typeface="Times New Roman"/>
            </a:endParaRPr>
          </a:p>
          <a:p>
            <a:pPr marL="0" lvl="0" indent="0" rtl="0">
              <a:lnSpc>
                <a:spcPct val="100000"/>
              </a:lnSpc>
              <a:spcBef>
                <a:spcPts val="2200"/>
              </a:spcBef>
              <a:spcAft>
                <a:spcPts val="1100"/>
              </a:spcAft>
              <a:buNone/>
            </a:pPr>
            <a:r>
              <a:rPr lang="en" sz="2400">
                <a:solidFill>
                  <a:srgbClr val="FF0000"/>
                </a:solidFill>
                <a:highlight>
                  <a:srgbClr val="FFFFFF"/>
                </a:highlight>
                <a:latin typeface="Times New Roman"/>
                <a:ea typeface="Times New Roman"/>
                <a:cs typeface="Times New Roman"/>
                <a:sym typeface="Times New Roman"/>
              </a:rPr>
              <a:t>Zoom with your feet NOT with </a:t>
            </a:r>
            <a:br>
              <a:rPr lang="en" sz="2400">
                <a:solidFill>
                  <a:srgbClr val="FF0000"/>
                </a:solidFill>
                <a:highlight>
                  <a:srgbClr val="FFFFFF"/>
                </a:highlight>
                <a:latin typeface="Times New Roman"/>
                <a:ea typeface="Times New Roman"/>
                <a:cs typeface="Times New Roman"/>
                <a:sym typeface="Times New Roman"/>
              </a:rPr>
            </a:br>
            <a:r>
              <a:rPr lang="en" sz="2400">
                <a:solidFill>
                  <a:srgbClr val="FF0000"/>
                </a:solidFill>
                <a:highlight>
                  <a:srgbClr val="FFFFFF"/>
                </a:highlight>
                <a:latin typeface="Times New Roman"/>
                <a:ea typeface="Times New Roman"/>
                <a:cs typeface="Times New Roman"/>
                <a:sym typeface="Times New Roman"/>
              </a:rPr>
              <a:t>your camera.</a:t>
            </a:r>
            <a:endParaRPr sz="2400">
              <a:solidFill>
                <a:srgbClr val="FF0000"/>
              </a:solidFill>
              <a:highlight>
                <a:srgbClr val="FFFFFF"/>
              </a:highlight>
              <a:latin typeface="Times New Roman"/>
              <a:ea typeface="Times New Roman"/>
              <a:cs typeface="Times New Roman"/>
              <a:sym typeface="Times New Roman"/>
            </a:endParaRPr>
          </a:p>
        </p:txBody>
      </p:sp>
      <p:pic>
        <p:nvPicPr>
          <p:cNvPr id="147" name="Google Shape;147;p24"/>
          <p:cNvPicPr preferRelativeResize="0"/>
          <p:nvPr/>
        </p:nvPicPr>
        <p:blipFill>
          <a:blip r:embed="rId3">
            <a:alphaModFix/>
          </a:blip>
          <a:stretch>
            <a:fillRect/>
          </a:stretch>
        </p:blipFill>
        <p:spPr>
          <a:xfrm>
            <a:off x="4961150" y="417300"/>
            <a:ext cx="4143601" cy="43927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270500" y="1107275"/>
            <a:ext cx="4759800" cy="21639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3000">
                <a:latin typeface="Times New Roman"/>
                <a:ea typeface="Times New Roman"/>
                <a:cs typeface="Times New Roman"/>
                <a:sym typeface="Times New Roman"/>
              </a:rPr>
              <a:t>Review all your photos.</a:t>
            </a:r>
            <a:endParaRPr sz="3000">
              <a:latin typeface="Times New Roman"/>
              <a:ea typeface="Times New Roman"/>
              <a:cs typeface="Times New Roman"/>
              <a:sym typeface="Times New Roman"/>
            </a:endParaRPr>
          </a:p>
          <a:p>
            <a:pPr marL="0" lvl="0" indent="0" rtl="0">
              <a:lnSpc>
                <a:spcPct val="100000"/>
              </a:lnSpc>
              <a:spcBef>
                <a:spcPts val="1600"/>
              </a:spcBef>
              <a:spcAft>
                <a:spcPts val="0"/>
              </a:spcAft>
              <a:buNone/>
            </a:pPr>
            <a:r>
              <a:rPr lang="en" sz="3000">
                <a:latin typeface="Times New Roman"/>
                <a:ea typeface="Times New Roman"/>
                <a:cs typeface="Times New Roman"/>
                <a:sym typeface="Times New Roman"/>
              </a:rPr>
              <a:t>Select the image that best illustrates </a:t>
            </a:r>
            <a:r>
              <a:rPr lang="en" sz="3000">
                <a:solidFill>
                  <a:srgbClr val="1155CC"/>
                </a:solidFill>
              </a:rPr>
              <a:t>“S,L,A,D,F.</a:t>
            </a:r>
            <a:endParaRPr sz="3000" b="1">
              <a:solidFill>
                <a:srgbClr val="1155CC"/>
              </a:solidFill>
            </a:endParaRPr>
          </a:p>
          <a:p>
            <a:pPr marL="0" lvl="0" indent="0" rtl="0">
              <a:lnSpc>
                <a:spcPct val="115000"/>
              </a:lnSpc>
              <a:spcBef>
                <a:spcPts val="1000"/>
              </a:spcBef>
              <a:spcAft>
                <a:spcPts val="1600"/>
              </a:spcAft>
              <a:buClr>
                <a:schemeClr val="dk1"/>
              </a:buClr>
              <a:buSzPts val="1100"/>
              <a:buFont typeface="Arial"/>
              <a:buNone/>
            </a:pPr>
            <a:endParaRPr sz="3000">
              <a:latin typeface="Times New Roman"/>
              <a:ea typeface="Times New Roman"/>
              <a:cs typeface="Times New Roman"/>
              <a:sym typeface="Times New Roman"/>
            </a:endParaRPr>
          </a:p>
        </p:txBody>
      </p:sp>
      <p:sp>
        <p:nvSpPr>
          <p:cNvPr id="153" name="Google Shape;153;p25"/>
          <p:cNvSpPr txBox="1"/>
          <p:nvPr/>
        </p:nvSpPr>
        <p:spPr>
          <a:xfrm>
            <a:off x="774950" y="2830600"/>
            <a:ext cx="2673300" cy="12594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1600"/>
              </a:spcAft>
              <a:buNone/>
            </a:pPr>
            <a:r>
              <a:rPr lang="en" b="1">
                <a:solidFill>
                  <a:srgbClr val="1155CC"/>
                </a:solidFill>
              </a:rPr>
              <a:t>STORY    LIGHTING    ANGLE    DISTANCE    FOCUS</a:t>
            </a:r>
            <a:endParaRPr>
              <a:solidFill>
                <a:srgbClr val="1155CC"/>
              </a:solidFill>
            </a:endParaRPr>
          </a:p>
        </p:txBody>
      </p:sp>
      <p:sp>
        <p:nvSpPr>
          <p:cNvPr id="154" name="Google Shape;154;p25"/>
          <p:cNvSpPr txBox="1"/>
          <p:nvPr/>
        </p:nvSpPr>
        <p:spPr>
          <a:xfrm>
            <a:off x="4717500" y="3406925"/>
            <a:ext cx="4343400" cy="1259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222222"/>
                </a:solidFill>
                <a:highlight>
                  <a:srgbClr val="FFFFFF"/>
                </a:highlight>
              </a:rPr>
              <a:t>International President, Jon Tehven, with Vestafjell Lodge #6-146 members </a:t>
            </a:r>
            <a:r>
              <a:rPr lang="en">
                <a:solidFill>
                  <a:schemeClr val="dk1"/>
                </a:solidFill>
                <a:highlight>
                  <a:srgbClr val="FFFFFF"/>
                </a:highlight>
              </a:rPr>
              <a:t>at 2018 Ski For Light event.</a:t>
            </a:r>
            <a:endParaRPr/>
          </a:p>
        </p:txBody>
      </p:sp>
      <p:pic>
        <p:nvPicPr>
          <p:cNvPr id="155" name="Google Shape;155;p25"/>
          <p:cNvPicPr preferRelativeResize="0"/>
          <p:nvPr/>
        </p:nvPicPr>
        <p:blipFill>
          <a:blip r:embed="rId3">
            <a:alphaModFix/>
          </a:blip>
          <a:stretch>
            <a:fillRect/>
          </a:stretch>
        </p:blipFill>
        <p:spPr>
          <a:xfrm>
            <a:off x="4717500" y="660575"/>
            <a:ext cx="4076400" cy="305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a:blip r:embed="rId3">
            <a:alphaModFix/>
          </a:blip>
          <a:stretch>
            <a:fillRect/>
          </a:stretch>
        </p:blipFill>
        <p:spPr>
          <a:xfrm>
            <a:off x="1925838" y="709452"/>
            <a:ext cx="5331586" cy="3649175"/>
          </a:xfrm>
          <a:prstGeom prst="rect">
            <a:avLst/>
          </a:prstGeom>
          <a:noFill/>
          <a:ln>
            <a:noFill/>
          </a:ln>
        </p:spPr>
      </p:pic>
      <p:sp>
        <p:nvSpPr>
          <p:cNvPr id="161" name="Google Shape;161;p26"/>
          <p:cNvSpPr txBox="1"/>
          <p:nvPr/>
        </p:nvSpPr>
        <p:spPr>
          <a:xfrm rot="282">
            <a:off x="2898877" y="127475"/>
            <a:ext cx="3654900" cy="86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1155CC"/>
                </a:solidFill>
                <a:highlight>
                  <a:srgbClr val="FFFFFF"/>
                </a:highlight>
                <a:latin typeface="Satisfy"/>
                <a:ea typeface="Satisfy"/>
                <a:cs typeface="Satisfy"/>
                <a:sym typeface="Satisfy"/>
              </a:rPr>
              <a:t>Tusen Takk</a:t>
            </a:r>
            <a:endParaRPr sz="6000" b="1">
              <a:solidFill>
                <a:srgbClr val="1155CC"/>
              </a:solidFill>
              <a:latin typeface="Satisfy"/>
              <a:ea typeface="Satisfy"/>
              <a:cs typeface="Satisfy"/>
              <a:sym typeface="Satisfy"/>
            </a:endParaRPr>
          </a:p>
        </p:txBody>
      </p:sp>
      <p:sp>
        <p:nvSpPr>
          <p:cNvPr id="162" name="Google Shape;162;p26"/>
          <p:cNvSpPr txBox="1"/>
          <p:nvPr/>
        </p:nvSpPr>
        <p:spPr>
          <a:xfrm>
            <a:off x="0" y="4449275"/>
            <a:ext cx="9144000" cy="4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Credits to: Dave Endo for District Six photos and District Six Lodges for photos</a:t>
            </a:r>
            <a:endParaRPr>
              <a:solidFill>
                <a:schemeClr val="dk1"/>
              </a:solidFill>
            </a:endParaRPr>
          </a:p>
          <a:p>
            <a:pPr marL="0" lvl="0" indent="0" algn="ctr" rtl="0">
              <a:spcBef>
                <a:spcPts val="0"/>
              </a:spcBef>
              <a:spcAft>
                <a:spcPts val="0"/>
              </a:spcAft>
              <a:buClr>
                <a:schemeClr val="dk1"/>
              </a:buClr>
              <a:buSzPts val="1100"/>
              <a:buFont typeface="Arial"/>
              <a:buNone/>
            </a:pPr>
            <a:r>
              <a:rPr lang="en" sz="1100">
                <a:solidFill>
                  <a:srgbClr val="999999"/>
                </a:solidFill>
              </a:rPr>
              <a:t>Courtesy of Dayna Studios</a:t>
            </a:r>
            <a:endParaRPr sz="1100">
              <a:solidFill>
                <a:srgbClr val="999999"/>
              </a:solidFill>
            </a:endParaRPr>
          </a:p>
          <a:p>
            <a:pPr marL="0" lvl="0" indent="0" algn="ctr">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331500" y="179725"/>
            <a:ext cx="4240500" cy="1370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5500" b="1">
                <a:solidFill>
                  <a:srgbClr val="1155CC"/>
                </a:solidFill>
              </a:rPr>
              <a:t>READY…</a:t>
            </a:r>
            <a:endParaRPr>
              <a:solidFill>
                <a:srgbClr val="1155CC"/>
              </a:solidFill>
            </a:endParaRPr>
          </a:p>
        </p:txBody>
      </p:sp>
      <p:sp>
        <p:nvSpPr>
          <p:cNvPr id="63" name="Google Shape;63;p14"/>
          <p:cNvSpPr txBox="1">
            <a:spLocks noGrp="1"/>
          </p:cNvSpPr>
          <p:nvPr>
            <p:ph type="body" idx="1"/>
          </p:nvPr>
        </p:nvSpPr>
        <p:spPr>
          <a:xfrm>
            <a:off x="435975" y="1690150"/>
            <a:ext cx="3091800" cy="11493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 sz="2400" b="1">
                <a:solidFill>
                  <a:srgbClr val="FF0000"/>
                </a:solidFill>
              </a:rPr>
              <a:t>STEP 1:</a:t>
            </a:r>
            <a:r>
              <a:rPr lang="en" sz="2400" b="1">
                <a:solidFill>
                  <a:srgbClr val="434343"/>
                </a:solidFill>
              </a:rPr>
              <a:t/>
            </a:r>
            <a:br>
              <a:rPr lang="en" sz="2400" b="1">
                <a:solidFill>
                  <a:srgbClr val="434343"/>
                </a:solidFill>
              </a:rPr>
            </a:br>
            <a:r>
              <a:rPr lang="en" sz="3600">
                <a:solidFill>
                  <a:srgbClr val="434343"/>
                </a:solidFill>
                <a:latin typeface="Times New Roman"/>
                <a:ea typeface="Times New Roman"/>
                <a:cs typeface="Times New Roman"/>
                <a:sym typeface="Times New Roman"/>
              </a:rPr>
              <a:t>Clean your lens</a:t>
            </a:r>
            <a:endParaRPr sz="3600">
              <a:solidFill>
                <a:srgbClr val="434343"/>
              </a:solidFill>
              <a:latin typeface="Times New Roman"/>
              <a:ea typeface="Times New Roman"/>
              <a:cs typeface="Times New Roman"/>
              <a:sym typeface="Times New Roman"/>
            </a:endParaRPr>
          </a:p>
        </p:txBody>
      </p:sp>
      <p:pic>
        <p:nvPicPr>
          <p:cNvPr id="64" name="Google Shape;64;p14"/>
          <p:cNvPicPr preferRelativeResize="0"/>
          <p:nvPr/>
        </p:nvPicPr>
        <p:blipFill rotWithShape="1">
          <a:blip r:embed="rId3">
            <a:alphaModFix/>
          </a:blip>
          <a:srcRect t="11463" b="10715"/>
          <a:stretch/>
        </p:blipFill>
        <p:spPr>
          <a:xfrm>
            <a:off x="4442000" y="1435125"/>
            <a:ext cx="4371250" cy="2555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78675"/>
            <a:ext cx="8520600" cy="7206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Clr>
                <a:schemeClr val="dk1"/>
              </a:buClr>
              <a:buSzPts val="1100"/>
              <a:buFont typeface="Arial"/>
              <a:buNone/>
            </a:pPr>
            <a:r>
              <a:rPr lang="en" sz="2400" b="1">
                <a:solidFill>
                  <a:srgbClr val="FF0000"/>
                </a:solidFill>
              </a:rPr>
              <a:t>STEP 2: </a:t>
            </a:r>
            <a:r>
              <a:rPr lang="en" sz="3600">
                <a:solidFill>
                  <a:srgbClr val="434343"/>
                </a:solidFill>
                <a:latin typeface="Times New Roman"/>
                <a:ea typeface="Times New Roman"/>
                <a:cs typeface="Times New Roman"/>
                <a:sym typeface="Times New Roman"/>
              </a:rPr>
              <a:t>Open camera settings</a:t>
            </a:r>
            <a:endParaRPr sz="3600" b="1">
              <a:solidFill>
                <a:srgbClr val="434343"/>
              </a:solidFill>
              <a:latin typeface="Times New Roman"/>
              <a:ea typeface="Times New Roman"/>
              <a:cs typeface="Times New Roman"/>
              <a:sym typeface="Times New Roman"/>
            </a:endParaRPr>
          </a:p>
        </p:txBody>
      </p:sp>
      <p:pic>
        <p:nvPicPr>
          <p:cNvPr id="70" name="Google Shape;70;p15"/>
          <p:cNvPicPr preferRelativeResize="0"/>
          <p:nvPr/>
        </p:nvPicPr>
        <p:blipFill>
          <a:blip r:embed="rId3">
            <a:alphaModFix/>
          </a:blip>
          <a:stretch>
            <a:fillRect/>
          </a:stretch>
        </p:blipFill>
        <p:spPr>
          <a:xfrm>
            <a:off x="6981400" y="3230713"/>
            <a:ext cx="1123950" cy="1123950"/>
          </a:xfrm>
          <a:prstGeom prst="rect">
            <a:avLst/>
          </a:prstGeom>
          <a:noFill/>
          <a:ln>
            <a:noFill/>
          </a:ln>
        </p:spPr>
      </p:pic>
      <p:sp>
        <p:nvSpPr>
          <p:cNvPr id="71" name="Google Shape;71;p15"/>
          <p:cNvSpPr txBox="1"/>
          <p:nvPr/>
        </p:nvSpPr>
        <p:spPr>
          <a:xfrm>
            <a:off x="6175225" y="4354675"/>
            <a:ext cx="2736300" cy="58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200">
                <a:solidFill>
                  <a:schemeClr val="dk1"/>
                </a:solidFill>
                <a:latin typeface="Times New Roman"/>
                <a:ea typeface="Times New Roman"/>
                <a:cs typeface="Times New Roman"/>
                <a:sym typeface="Times New Roman"/>
              </a:rPr>
              <a:t>iphone spinner</a:t>
            </a:r>
            <a:endParaRPr sz="2200"/>
          </a:p>
        </p:txBody>
      </p:sp>
      <p:sp>
        <p:nvSpPr>
          <p:cNvPr id="72" name="Google Shape;72;p15"/>
          <p:cNvSpPr txBox="1"/>
          <p:nvPr/>
        </p:nvSpPr>
        <p:spPr>
          <a:xfrm>
            <a:off x="4277450" y="4354675"/>
            <a:ext cx="1995000" cy="51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200">
                <a:solidFill>
                  <a:schemeClr val="dk1"/>
                </a:solidFill>
                <a:latin typeface="Times New Roman"/>
                <a:ea typeface="Times New Roman"/>
                <a:cs typeface="Times New Roman"/>
                <a:sym typeface="Times New Roman"/>
              </a:rPr>
              <a:t>Android wheel</a:t>
            </a:r>
            <a:endParaRPr sz="2200">
              <a:solidFill>
                <a:schemeClr val="dk1"/>
              </a:solidFill>
              <a:latin typeface="Times New Roman"/>
              <a:ea typeface="Times New Roman"/>
              <a:cs typeface="Times New Roman"/>
              <a:sym typeface="Times New Roman"/>
            </a:endParaRPr>
          </a:p>
        </p:txBody>
      </p:sp>
      <p:pic>
        <p:nvPicPr>
          <p:cNvPr id="73" name="Google Shape;73;p15"/>
          <p:cNvPicPr preferRelativeResize="0"/>
          <p:nvPr/>
        </p:nvPicPr>
        <p:blipFill>
          <a:blip r:embed="rId4">
            <a:alphaModFix/>
          </a:blip>
          <a:stretch>
            <a:fillRect/>
          </a:stretch>
        </p:blipFill>
        <p:spPr>
          <a:xfrm>
            <a:off x="4712975" y="3230725"/>
            <a:ext cx="1123950" cy="1123950"/>
          </a:xfrm>
          <a:prstGeom prst="rect">
            <a:avLst/>
          </a:prstGeom>
          <a:noFill/>
          <a:ln>
            <a:noFill/>
          </a:ln>
        </p:spPr>
      </p:pic>
      <p:sp>
        <p:nvSpPr>
          <p:cNvPr id="74" name="Google Shape;74;p15"/>
          <p:cNvSpPr txBox="1">
            <a:spLocks noGrp="1"/>
          </p:cNvSpPr>
          <p:nvPr>
            <p:ph type="body" idx="1"/>
          </p:nvPr>
        </p:nvSpPr>
        <p:spPr>
          <a:xfrm>
            <a:off x="1764950" y="1565675"/>
            <a:ext cx="2512500" cy="2902200"/>
          </a:xfrm>
          <a:prstGeom prst="rect">
            <a:avLst/>
          </a:prstGeom>
        </p:spPr>
        <p:txBody>
          <a:bodyPr spcFirstLastPara="1" wrap="square" lIns="91425" tIns="91425" rIns="91425" bIns="91425" anchor="t" anchorCtr="0">
            <a:noAutofit/>
          </a:bodyPr>
          <a:lstStyle/>
          <a:p>
            <a:pPr marL="0" lvl="0" indent="0" rtl="0">
              <a:lnSpc>
                <a:spcPct val="200000"/>
              </a:lnSpc>
              <a:spcBef>
                <a:spcPts val="0"/>
              </a:spcBef>
              <a:spcAft>
                <a:spcPts val="0"/>
              </a:spcAft>
              <a:buNone/>
            </a:pPr>
            <a:r>
              <a:rPr lang="en" sz="2400">
                <a:solidFill>
                  <a:srgbClr val="222222"/>
                </a:solidFill>
                <a:latin typeface="Times New Roman"/>
                <a:ea typeface="Times New Roman"/>
                <a:cs typeface="Times New Roman"/>
                <a:sym typeface="Times New Roman"/>
              </a:rPr>
              <a:t>Tap </a:t>
            </a:r>
            <a:r>
              <a:rPr lang="en" sz="2400" b="1">
                <a:solidFill>
                  <a:srgbClr val="222222"/>
                </a:solidFill>
                <a:latin typeface="Times New Roman"/>
                <a:ea typeface="Times New Roman"/>
                <a:cs typeface="Times New Roman"/>
                <a:sym typeface="Times New Roman"/>
              </a:rPr>
              <a:t>camera</a:t>
            </a:r>
            <a:r>
              <a:rPr lang="en" sz="2400">
                <a:solidFill>
                  <a:srgbClr val="222222"/>
                </a:solidFill>
                <a:latin typeface="Times New Roman"/>
                <a:ea typeface="Times New Roman"/>
                <a:cs typeface="Times New Roman"/>
                <a:sym typeface="Times New Roman"/>
              </a:rPr>
              <a:t> </a:t>
            </a:r>
            <a:r>
              <a:rPr lang="en" sz="2400" b="1">
                <a:solidFill>
                  <a:srgbClr val="222222"/>
                </a:solidFill>
                <a:latin typeface="Times New Roman"/>
                <a:ea typeface="Times New Roman"/>
                <a:cs typeface="Times New Roman"/>
                <a:sym typeface="Times New Roman"/>
              </a:rPr>
              <a:t>icon</a:t>
            </a:r>
            <a:r>
              <a:rPr lang="en" sz="2400">
                <a:solidFill>
                  <a:srgbClr val="222222"/>
                </a:solidFill>
                <a:latin typeface="Times New Roman"/>
                <a:ea typeface="Times New Roman"/>
                <a:cs typeface="Times New Roman"/>
                <a:sym typeface="Times New Roman"/>
              </a:rPr>
              <a:t>.</a:t>
            </a:r>
            <a:endParaRPr sz="2400">
              <a:solidFill>
                <a:srgbClr val="222222"/>
              </a:solidFill>
              <a:latin typeface="Times New Roman"/>
              <a:ea typeface="Times New Roman"/>
              <a:cs typeface="Times New Roman"/>
              <a:sym typeface="Times New Roman"/>
            </a:endParaRPr>
          </a:p>
          <a:p>
            <a:pPr marL="0" lvl="0" indent="0" rtl="0">
              <a:lnSpc>
                <a:spcPct val="200000"/>
              </a:lnSpc>
              <a:spcBef>
                <a:spcPts val="300"/>
              </a:spcBef>
              <a:spcAft>
                <a:spcPts val="0"/>
              </a:spcAft>
              <a:buNone/>
            </a:pPr>
            <a:endParaRPr sz="2400">
              <a:solidFill>
                <a:srgbClr val="222222"/>
              </a:solidFill>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2400">
                <a:solidFill>
                  <a:srgbClr val="222222"/>
                </a:solidFill>
                <a:latin typeface="Times New Roman"/>
                <a:ea typeface="Times New Roman"/>
                <a:cs typeface="Times New Roman"/>
                <a:sym typeface="Times New Roman"/>
              </a:rPr>
              <a:t>Tap </a:t>
            </a:r>
            <a:r>
              <a:rPr lang="en" sz="2400" b="1">
                <a:solidFill>
                  <a:srgbClr val="222222"/>
                </a:solidFill>
                <a:latin typeface="Times New Roman"/>
                <a:ea typeface="Times New Roman"/>
                <a:cs typeface="Times New Roman"/>
                <a:sym typeface="Times New Roman"/>
              </a:rPr>
              <a:t>settings</a:t>
            </a:r>
            <a:r>
              <a:rPr lang="en" sz="2400">
                <a:solidFill>
                  <a:srgbClr val="222222"/>
                </a:solidFill>
                <a:latin typeface="Times New Roman"/>
                <a:ea typeface="Times New Roman"/>
                <a:cs typeface="Times New Roman"/>
                <a:sym typeface="Times New Roman"/>
              </a:rPr>
              <a:t> </a:t>
            </a:r>
            <a:r>
              <a:rPr lang="en" sz="2400" b="1">
                <a:solidFill>
                  <a:srgbClr val="222222"/>
                </a:solidFill>
                <a:latin typeface="Times New Roman"/>
                <a:ea typeface="Times New Roman"/>
                <a:cs typeface="Times New Roman"/>
                <a:sym typeface="Times New Roman"/>
              </a:rPr>
              <a:t>icon</a:t>
            </a:r>
            <a:r>
              <a:rPr lang="en" sz="2400">
                <a:solidFill>
                  <a:srgbClr val="222222"/>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p:txBody>
      </p:sp>
      <p:pic>
        <p:nvPicPr>
          <p:cNvPr id="75" name="Google Shape;75;p15"/>
          <p:cNvPicPr preferRelativeResize="0"/>
          <p:nvPr/>
        </p:nvPicPr>
        <p:blipFill>
          <a:blip r:embed="rId5">
            <a:alphaModFix/>
          </a:blip>
          <a:stretch>
            <a:fillRect/>
          </a:stretch>
        </p:blipFill>
        <p:spPr>
          <a:xfrm>
            <a:off x="4712975" y="1447800"/>
            <a:ext cx="1123950" cy="1123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body" idx="1"/>
          </p:nvPr>
        </p:nvSpPr>
        <p:spPr>
          <a:xfrm>
            <a:off x="367175" y="1107825"/>
            <a:ext cx="1838100" cy="41715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Focus mode</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Exposure mode </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Scene mode</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Picture size </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Picture quality</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Clr>
                <a:schemeClr val="dk1"/>
              </a:buClr>
              <a:buSzPts val="1100"/>
              <a:buFont typeface="Arial"/>
              <a:buNone/>
            </a:pPr>
            <a:r>
              <a:rPr lang="en" sz="1600">
                <a:solidFill>
                  <a:srgbClr val="222222"/>
                </a:solidFill>
                <a:latin typeface="Roboto"/>
                <a:ea typeface="Roboto"/>
                <a:cs typeface="Roboto"/>
                <a:sym typeface="Roboto"/>
              </a:rPr>
              <a:t>Color effect</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Clr>
                <a:schemeClr val="dk1"/>
              </a:buClr>
              <a:buSzPts val="1100"/>
              <a:buFont typeface="Arial"/>
              <a:buNone/>
            </a:pPr>
            <a:r>
              <a:rPr lang="en" sz="1600">
                <a:solidFill>
                  <a:srgbClr val="222222"/>
                </a:solidFill>
                <a:latin typeface="Roboto"/>
                <a:ea typeface="Roboto"/>
                <a:cs typeface="Roboto"/>
                <a:sym typeface="Roboto"/>
              </a:rPr>
              <a:t>Store location</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Clr>
                <a:schemeClr val="dk1"/>
              </a:buClr>
              <a:buSzPts val="1100"/>
              <a:buFont typeface="Arial"/>
              <a:buNone/>
            </a:pPr>
            <a:r>
              <a:rPr lang="en" sz="1600">
                <a:solidFill>
                  <a:srgbClr val="222222"/>
                </a:solidFill>
                <a:latin typeface="Roboto"/>
                <a:ea typeface="Roboto"/>
                <a:cs typeface="Roboto"/>
                <a:sym typeface="Roboto"/>
              </a:rPr>
              <a:t>White balance </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Clr>
                <a:schemeClr val="dk1"/>
              </a:buClr>
              <a:buSzPts val="1100"/>
              <a:buFont typeface="Arial"/>
              <a:buNone/>
            </a:pPr>
            <a:r>
              <a:rPr lang="en" sz="1600">
                <a:solidFill>
                  <a:srgbClr val="222222"/>
                </a:solidFill>
                <a:latin typeface="Roboto"/>
                <a:ea typeface="Roboto"/>
                <a:cs typeface="Roboto"/>
                <a:sym typeface="Roboto"/>
              </a:rPr>
              <a:t>Flash mode</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Zoom</a:t>
            </a:r>
            <a:endParaRPr sz="1600">
              <a:solidFill>
                <a:srgbClr val="222222"/>
              </a:solidFill>
              <a:latin typeface="Roboto"/>
              <a:ea typeface="Roboto"/>
              <a:cs typeface="Roboto"/>
              <a:sym typeface="Roboto"/>
            </a:endParaRPr>
          </a:p>
          <a:p>
            <a:pPr marL="0" lvl="0" indent="0" rtl="0">
              <a:lnSpc>
                <a:spcPct val="150000"/>
              </a:lnSpc>
              <a:spcBef>
                <a:spcPts val="0"/>
              </a:spcBef>
              <a:spcAft>
                <a:spcPts val="0"/>
              </a:spcAft>
              <a:buNone/>
            </a:pPr>
            <a:r>
              <a:rPr lang="en" sz="1600">
                <a:solidFill>
                  <a:srgbClr val="222222"/>
                </a:solidFill>
                <a:latin typeface="Roboto"/>
                <a:ea typeface="Roboto"/>
                <a:cs typeface="Roboto"/>
                <a:sym typeface="Roboto"/>
              </a:rPr>
              <a:t> </a:t>
            </a:r>
            <a:endParaRPr sz="1600">
              <a:solidFill>
                <a:schemeClr val="dk1"/>
              </a:solidFill>
            </a:endParaRPr>
          </a:p>
        </p:txBody>
      </p:sp>
      <p:sp>
        <p:nvSpPr>
          <p:cNvPr id="81" name="Google Shape;81;p16"/>
          <p:cNvSpPr txBox="1"/>
          <p:nvPr/>
        </p:nvSpPr>
        <p:spPr>
          <a:xfrm>
            <a:off x="367175" y="176425"/>
            <a:ext cx="8776800" cy="828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1"/>
              </a:buClr>
              <a:buSzPts val="1100"/>
              <a:buFont typeface="Arial"/>
              <a:buNone/>
            </a:pPr>
            <a:r>
              <a:rPr lang="en" sz="2400" b="1">
                <a:solidFill>
                  <a:srgbClr val="FF0000"/>
                </a:solidFill>
              </a:rPr>
              <a:t>STEP 3: </a:t>
            </a:r>
            <a:r>
              <a:rPr lang="en" sz="3600">
                <a:solidFill>
                  <a:srgbClr val="434343"/>
                </a:solidFill>
                <a:latin typeface="Times New Roman"/>
                <a:ea typeface="Times New Roman"/>
                <a:cs typeface="Times New Roman"/>
                <a:sym typeface="Times New Roman"/>
              </a:rPr>
              <a:t>Adjust camera settings</a:t>
            </a:r>
            <a:endParaRPr sz="3600">
              <a:solidFill>
                <a:srgbClr val="434343"/>
              </a:solidFill>
              <a:latin typeface="Times New Roman"/>
              <a:ea typeface="Times New Roman"/>
              <a:cs typeface="Times New Roman"/>
              <a:sym typeface="Times New Roman"/>
            </a:endParaRPr>
          </a:p>
        </p:txBody>
      </p:sp>
      <p:pic>
        <p:nvPicPr>
          <p:cNvPr id="82" name="Google Shape;82;p16"/>
          <p:cNvPicPr preferRelativeResize="0"/>
          <p:nvPr/>
        </p:nvPicPr>
        <p:blipFill rotWithShape="1">
          <a:blip r:embed="rId3">
            <a:alphaModFix/>
          </a:blip>
          <a:srcRect r="48325"/>
          <a:stretch/>
        </p:blipFill>
        <p:spPr>
          <a:xfrm>
            <a:off x="6294484" y="1206200"/>
            <a:ext cx="2537367" cy="3343800"/>
          </a:xfrm>
          <a:prstGeom prst="rect">
            <a:avLst/>
          </a:prstGeom>
          <a:noFill/>
          <a:ln>
            <a:noFill/>
          </a:ln>
        </p:spPr>
      </p:pic>
      <p:pic>
        <p:nvPicPr>
          <p:cNvPr id="83" name="Google Shape;83;p16"/>
          <p:cNvPicPr preferRelativeResize="0"/>
          <p:nvPr/>
        </p:nvPicPr>
        <p:blipFill>
          <a:blip r:embed="rId4">
            <a:alphaModFix/>
          </a:blip>
          <a:stretch>
            <a:fillRect/>
          </a:stretch>
        </p:blipFill>
        <p:spPr>
          <a:xfrm>
            <a:off x="2335788" y="1842250"/>
            <a:ext cx="3683024" cy="207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3">
            <a:alphaModFix/>
          </a:blip>
          <a:srcRect l="13897" t="2010" r="10857" b="-2009"/>
          <a:stretch/>
        </p:blipFill>
        <p:spPr>
          <a:xfrm>
            <a:off x="3617500" y="327675"/>
            <a:ext cx="5315575" cy="4709600"/>
          </a:xfrm>
          <a:prstGeom prst="rect">
            <a:avLst/>
          </a:prstGeom>
          <a:noFill/>
          <a:ln>
            <a:noFill/>
          </a:ln>
        </p:spPr>
      </p:pic>
      <p:sp>
        <p:nvSpPr>
          <p:cNvPr id="89" name="Google Shape;89;p17"/>
          <p:cNvSpPr txBox="1"/>
          <p:nvPr/>
        </p:nvSpPr>
        <p:spPr>
          <a:xfrm>
            <a:off x="374700" y="256975"/>
            <a:ext cx="4197300" cy="1434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5500" b="1">
                <a:solidFill>
                  <a:srgbClr val="1155CC"/>
                </a:solidFill>
              </a:rPr>
              <a:t>… AIM…</a:t>
            </a:r>
            <a:endParaRPr>
              <a:solidFill>
                <a:srgbClr val="1155CC"/>
              </a:solidFill>
            </a:endParaRPr>
          </a:p>
        </p:txBody>
      </p:sp>
      <p:sp>
        <p:nvSpPr>
          <p:cNvPr id="90" name="Google Shape;90;p17"/>
          <p:cNvSpPr txBox="1"/>
          <p:nvPr/>
        </p:nvSpPr>
        <p:spPr>
          <a:xfrm>
            <a:off x="-224175" y="1715100"/>
            <a:ext cx="4380300" cy="1713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Clr>
                <a:schemeClr val="dk1"/>
              </a:buClr>
              <a:buSzPts val="1100"/>
              <a:buFont typeface="Arial"/>
              <a:buNone/>
            </a:pPr>
            <a:r>
              <a:rPr lang="en" sz="3600">
                <a:solidFill>
                  <a:schemeClr val="dk1"/>
                </a:solidFill>
                <a:latin typeface="Times New Roman"/>
                <a:ea typeface="Times New Roman"/>
                <a:cs typeface="Times New Roman"/>
                <a:sym typeface="Times New Roman"/>
              </a:rPr>
              <a:t>Ask yourself </a:t>
            </a:r>
            <a:br>
              <a:rPr lang="en" sz="3600">
                <a:solidFill>
                  <a:schemeClr val="dk1"/>
                </a:solidFill>
                <a:latin typeface="Times New Roman"/>
                <a:ea typeface="Times New Roman"/>
                <a:cs typeface="Times New Roman"/>
                <a:sym typeface="Times New Roman"/>
              </a:rPr>
            </a:br>
            <a:r>
              <a:rPr lang="en" sz="3600">
                <a:solidFill>
                  <a:schemeClr val="dk1"/>
                </a:solidFill>
                <a:latin typeface="Times New Roman"/>
                <a:ea typeface="Times New Roman"/>
                <a:cs typeface="Times New Roman"/>
                <a:sym typeface="Times New Roman"/>
              </a:rPr>
              <a:t>5 questions:</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p:nvPr/>
        </p:nvSpPr>
        <p:spPr>
          <a:xfrm>
            <a:off x="364200" y="539325"/>
            <a:ext cx="8779800" cy="4442400"/>
          </a:xfrm>
          <a:prstGeom prst="rect">
            <a:avLst/>
          </a:prstGeom>
          <a:noFill/>
          <a:ln>
            <a:noFill/>
          </a:ln>
        </p:spPr>
        <p:txBody>
          <a:bodyPr spcFirstLastPara="1" wrap="square" lIns="91425" tIns="91425" rIns="91425" bIns="91425" anchor="ctr" anchorCtr="0">
            <a:noAutofit/>
          </a:bodyPr>
          <a:lstStyle/>
          <a:p>
            <a:pPr marL="457200" lvl="0" indent="-419100" rtl="0">
              <a:lnSpc>
                <a:spcPct val="200000"/>
              </a:lnSpc>
              <a:spcBef>
                <a:spcPts val="0"/>
              </a:spcBef>
              <a:spcAft>
                <a:spcPts val="0"/>
              </a:spcAft>
              <a:buSzPts val="3000"/>
              <a:buFont typeface="Times New Roman"/>
              <a:buAutoNum type="arabicPeriod"/>
            </a:pPr>
            <a:r>
              <a:rPr lang="en" sz="3000">
                <a:latin typeface="Times New Roman"/>
                <a:ea typeface="Times New Roman"/>
                <a:cs typeface="Times New Roman"/>
                <a:sym typeface="Times New Roman"/>
              </a:rPr>
              <a:t>Does what you see tell a </a:t>
            </a:r>
            <a:r>
              <a:rPr lang="en" sz="3000" b="1">
                <a:solidFill>
                  <a:srgbClr val="1155CC"/>
                </a:solidFill>
                <a:latin typeface="Times New Roman"/>
                <a:ea typeface="Times New Roman"/>
                <a:cs typeface="Times New Roman"/>
                <a:sym typeface="Times New Roman"/>
              </a:rPr>
              <a:t>STORY</a:t>
            </a: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3000">
                <a:latin typeface="Times New Roman"/>
                <a:ea typeface="Times New Roman"/>
                <a:cs typeface="Times New Roman"/>
                <a:sym typeface="Times New Roman"/>
              </a:rPr>
              <a:t>                   2. How is the </a:t>
            </a:r>
            <a:r>
              <a:rPr lang="en" sz="3000" b="1">
                <a:solidFill>
                  <a:srgbClr val="1155CC"/>
                </a:solidFill>
                <a:latin typeface="Times New Roman"/>
                <a:ea typeface="Times New Roman"/>
                <a:cs typeface="Times New Roman"/>
                <a:sym typeface="Times New Roman"/>
              </a:rPr>
              <a:t>LIGHTING</a:t>
            </a: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3000">
                <a:latin typeface="Times New Roman"/>
                <a:ea typeface="Times New Roman"/>
                <a:cs typeface="Times New Roman"/>
                <a:sym typeface="Times New Roman"/>
              </a:rPr>
              <a:t>     3. Is there an interesting </a:t>
            </a:r>
            <a:r>
              <a:rPr lang="en" sz="3000" b="1">
                <a:solidFill>
                  <a:srgbClr val="1155CC"/>
                </a:solidFill>
                <a:latin typeface="Times New Roman"/>
                <a:ea typeface="Times New Roman"/>
                <a:cs typeface="Times New Roman"/>
                <a:sym typeface="Times New Roman"/>
              </a:rPr>
              <a:t>ANGLE</a:t>
            </a:r>
            <a:r>
              <a:rPr lang="en" sz="3000">
                <a:latin typeface="Times New Roman"/>
                <a:ea typeface="Times New Roman"/>
                <a:cs typeface="Times New Roman"/>
                <a:sym typeface="Times New Roman"/>
              </a:rPr>
              <a:t> or point of view?</a:t>
            </a:r>
            <a:endParaRPr sz="3000">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3000">
                <a:latin typeface="Times New Roman"/>
                <a:ea typeface="Times New Roman"/>
                <a:cs typeface="Times New Roman"/>
                <a:sym typeface="Times New Roman"/>
              </a:rPr>
              <a:t>              4. Is there correct </a:t>
            </a:r>
            <a:r>
              <a:rPr lang="en" sz="3000" b="1">
                <a:solidFill>
                  <a:srgbClr val="1155CC"/>
                </a:solidFill>
                <a:latin typeface="Times New Roman"/>
                <a:ea typeface="Times New Roman"/>
                <a:cs typeface="Times New Roman"/>
                <a:sym typeface="Times New Roman"/>
              </a:rPr>
              <a:t>DISTANCE</a:t>
            </a:r>
            <a:r>
              <a:rPr lang="en" sz="3000">
                <a:latin typeface="Times New Roman"/>
                <a:ea typeface="Times New Roman"/>
                <a:cs typeface="Times New Roman"/>
                <a:sym typeface="Times New Roman"/>
              </a:rPr>
              <a:t>? </a:t>
            </a:r>
            <a:endParaRPr sz="3000">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3000">
                <a:latin typeface="Times New Roman"/>
                <a:ea typeface="Times New Roman"/>
                <a:cs typeface="Times New Roman"/>
                <a:sym typeface="Times New Roman"/>
              </a:rPr>
              <a:t>                      5. Is it in good </a:t>
            </a:r>
            <a:r>
              <a:rPr lang="en" sz="3000" b="1">
                <a:solidFill>
                  <a:srgbClr val="1155CC"/>
                </a:solidFill>
                <a:latin typeface="Times New Roman"/>
                <a:ea typeface="Times New Roman"/>
                <a:cs typeface="Times New Roman"/>
                <a:sym typeface="Times New Roman"/>
              </a:rPr>
              <a:t>FOCUS</a:t>
            </a: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4981525" y="1308976"/>
            <a:ext cx="3856800" cy="2892587"/>
          </a:xfrm>
          <a:prstGeom prst="rect">
            <a:avLst/>
          </a:prstGeom>
          <a:noFill/>
          <a:ln>
            <a:noFill/>
          </a:ln>
        </p:spPr>
      </p:pic>
      <p:sp>
        <p:nvSpPr>
          <p:cNvPr id="102" name="Google Shape;102;p19"/>
          <p:cNvSpPr txBox="1"/>
          <p:nvPr/>
        </p:nvSpPr>
        <p:spPr>
          <a:xfrm>
            <a:off x="-21275" y="107075"/>
            <a:ext cx="9144000" cy="12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6666"/>
                </a:solidFill>
                <a:latin typeface="Times New Roman"/>
                <a:ea typeface="Times New Roman"/>
                <a:cs typeface="Times New Roman"/>
                <a:sym typeface="Times New Roman"/>
              </a:rPr>
              <a:t>Does the picture tell a </a:t>
            </a:r>
            <a:r>
              <a:rPr lang="en" sz="4800" b="1">
                <a:solidFill>
                  <a:srgbClr val="1155CC"/>
                </a:solidFill>
                <a:latin typeface="Times New Roman"/>
                <a:ea typeface="Times New Roman"/>
                <a:cs typeface="Times New Roman"/>
                <a:sym typeface="Times New Roman"/>
              </a:rPr>
              <a:t>story</a:t>
            </a:r>
            <a:r>
              <a:rPr lang="en" sz="4800" b="1">
                <a:solidFill>
                  <a:srgbClr val="666666"/>
                </a:solidFill>
                <a:latin typeface="Times New Roman"/>
                <a:ea typeface="Times New Roman"/>
                <a:cs typeface="Times New Roman"/>
                <a:sym typeface="Times New Roman"/>
              </a:rPr>
              <a:t>?</a:t>
            </a:r>
            <a:endParaRPr sz="4800" b="1">
              <a:solidFill>
                <a:srgbClr val="666666"/>
              </a:solidFill>
              <a:latin typeface="Times New Roman"/>
              <a:ea typeface="Times New Roman"/>
              <a:cs typeface="Times New Roman"/>
              <a:sym typeface="Times New Roman"/>
            </a:endParaRPr>
          </a:p>
        </p:txBody>
      </p:sp>
      <p:pic>
        <p:nvPicPr>
          <p:cNvPr id="103" name="Google Shape;103;p19"/>
          <p:cNvPicPr preferRelativeResize="0"/>
          <p:nvPr/>
        </p:nvPicPr>
        <p:blipFill>
          <a:blip r:embed="rId4">
            <a:alphaModFix/>
          </a:blip>
          <a:stretch>
            <a:fillRect/>
          </a:stretch>
        </p:blipFill>
        <p:spPr>
          <a:xfrm>
            <a:off x="6346525" y="3953575"/>
            <a:ext cx="1126800" cy="1126800"/>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19" y="1308976"/>
            <a:ext cx="3856782" cy="2892587"/>
          </a:xfrm>
          <a:prstGeom prst="rect">
            <a:avLst/>
          </a:prstGeom>
        </p:spPr>
      </p:pic>
      <p:pic>
        <p:nvPicPr>
          <p:cNvPr id="104" name="Google Shape;104;p19"/>
          <p:cNvPicPr preferRelativeResize="0"/>
          <p:nvPr/>
        </p:nvPicPr>
        <p:blipFill>
          <a:blip r:embed="rId6">
            <a:alphaModFix/>
          </a:blip>
          <a:stretch>
            <a:fillRect/>
          </a:stretch>
        </p:blipFill>
        <p:spPr>
          <a:xfrm>
            <a:off x="1891750" y="3953575"/>
            <a:ext cx="1126800" cy="1126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0"/>
          <p:cNvPicPr preferRelativeResize="0"/>
          <p:nvPr/>
        </p:nvPicPr>
        <p:blipFill>
          <a:blip r:embed="rId3">
            <a:alphaModFix/>
          </a:blip>
          <a:stretch>
            <a:fillRect/>
          </a:stretch>
        </p:blipFill>
        <p:spPr>
          <a:xfrm>
            <a:off x="246767" y="1668941"/>
            <a:ext cx="4353642" cy="2295826"/>
          </a:xfrm>
          <a:prstGeom prst="rect">
            <a:avLst/>
          </a:prstGeom>
          <a:noFill/>
          <a:ln>
            <a:noFill/>
          </a:ln>
        </p:spPr>
      </p:pic>
      <p:pic>
        <p:nvPicPr>
          <p:cNvPr id="110" name="Google Shape;110;p20"/>
          <p:cNvPicPr preferRelativeResize="0"/>
          <p:nvPr/>
        </p:nvPicPr>
        <p:blipFill rotWithShape="1">
          <a:blip r:embed="rId4">
            <a:alphaModFix/>
          </a:blip>
          <a:srcRect t="6085"/>
          <a:stretch/>
        </p:blipFill>
        <p:spPr>
          <a:xfrm>
            <a:off x="4730567" y="1668941"/>
            <a:ext cx="4135151" cy="2295826"/>
          </a:xfrm>
          <a:prstGeom prst="rect">
            <a:avLst/>
          </a:prstGeom>
          <a:noFill/>
          <a:ln>
            <a:noFill/>
          </a:ln>
        </p:spPr>
      </p:pic>
      <p:sp>
        <p:nvSpPr>
          <p:cNvPr id="111" name="Google Shape;111;p20"/>
          <p:cNvSpPr txBox="1"/>
          <p:nvPr/>
        </p:nvSpPr>
        <p:spPr>
          <a:xfrm>
            <a:off x="0" y="324925"/>
            <a:ext cx="9144000" cy="12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6666"/>
                </a:solidFill>
                <a:latin typeface="Times New Roman"/>
                <a:ea typeface="Times New Roman"/>
                <a:cs typeface="Times New Roman"/>
                <a:sym typeface="Times New Roman"/>
              </a:rPr>
              <a:t>How is the </a:t>
            </a:r>
            <a:r>
              <a:rPr lang="en" sz="4800" b="1">
                <a:solidFill>
                  <a:srgbClr val="1155CC"/>
                </a:solidFill>
                <a:latin typeface="Times New Roman"/>
                <a:ea typeface="Times New Roman"/>
                <a:cs typeface="Times New Roman"/>
                <a:sym typeface="Times New Roman"/>
              </a:rPr>
              <a:t>lighting</a:t>
            </a:r>
            <a:r>
              <a:rPr lang="en" sz="4800" b="1">
                <a:solidFill>
                  <a:srgbClr val="666666"/>
                </a:solidFill>
                <a:latin typeface="Times New Roman"/>
                <a:ea typeface="Times New Roman"/>
                <a:cs typeface="Times New Roman"/>
                <a:sym typeface="Times New Roman"/>
              </a:rPr>
              <a:t>?</a:t>
            </a:r>
            <a:endParaRPr sz="4800" b="1">
              <a:solidFill>
                <a:srgbClr val="666666"/>
              </a:solidFill>
              <a:latin typeface="Times New Roman"/>
              <a:ea typeface="Times New Roman"/>
              <a:cs typeface="Times New Roman"/>
              <a:sym typeface="Times New Roman"/>
            </a:endParaRPr>
          </a:p>
        </p:txBody>
      </p:sp>
      <p:pic>
        <p:nvPicPr>
          <p:cNvPr id="112" name="Google Shape;112;p20"/>
          <p:cNvPicPr preferRelativeResize="0"/>
          <p:nvPr/>
        </p:nvPicPr>
        <p:blipFill>
          <a:blip r:embed="rId5">
            <a:alphaModFix/>
          </a:blip>
          <a:stretch>
            <a:fillRect/>
          </a:stretch>
        </p:blipFill>
        <p:spPr>
          <a:xfrm>
            <a:off x="6363742" y="3712891"/>
            <a:ext cx="1126800" cy="1126800"/>
          </a:xfrm>
          <a:prstGeom prst="rect">
            <a:avLst/>
          </a:prstGeom>
          <a:noFill/>
          <a:ln>
            <a:noFill/>
          </a:ln>
        </p:spPr>
      </p:pic>
      <p:pic>
        <p:nvPicPr>
          <p:cNvPr id="113" name="Google Shape;113;p20"/>
          <p:cNvPicPr preferRelativeResize="0"/>
          <p:nvPr/>
        </p:nvPicPr>
        <p:blipFill>
          <a:blip r:embed="rId6">
            <a:alphaModFix/>
          </a:blip>
          <a:stretch>
            <a:fillRect/>
          </a:stretch>
        </p:blipFill>
        <p:spPr>
          <a:xfrm>
            <a:off x="1914367" y="3712891"/>
            <a:ext cx="1126800" cy="1126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1"/>
          <p:cNvPicPr preferRelativeResize="0"/>
          <p:nvPr/>
        </p:nvPicPr>
        <p:blipFill>
          <a:blip r:embed="rId3">
            <a:alphaModFix/>
          </a:blip>
          <a:stretch>
            <a:fillRect/>
          </a:stretch>
        </p:blipFill>
        <p:spPr>
          <a:xfrm>
            <a:off x="464938" y="1572875"/>
            <a:ext cx="3968826" cy="2628695"/>
          </a:xfrm>
          <a:prstGeom prst="rect">
            <a:avLst/>
          </a:prstGeom>
          <a:noFill/>
          <a:ln>
            <a:noFill/>
          </a:ln>
        </p:spPr>
      </p:pic>
      <p:pic>
        <p:nvPicPr>
          <p:cNvPr id="119" name="Google Shape;119;p21"/>
          <p:cNvPicPr preferRelativeResize="0"/>
          <p:nvPr/>
        </p:nvPicPr>
        <p:blipFill rotWithShape="1">
          <a:blip r:embed="rId4">
            <a:alphaModFix/>
          </a:blip>
          <a:srcRect t="8759"/>
          <a:stretch/>
        </p:blipFill>
        <p:spPr>
          <a:xfrm>
            <a:off x="4816475" y="1572875"/>
            <a:ext cx="3833675" cy="2628700"/>
          </a:xfrm>
          <a:prstGeom prst="rect">
            <a:avLst/>
          </a:prstGeom>
          <a:noFill/>
          <a:ln>
            <a:noFill/>
          </a:ln>
        </p:spPr>
      </p:pic>
      <p:sp>
        <p:nvSpPr>
          <p:cNvPr id="120" name="Google Shape;120;p21"/>
          <p:cNvSpPr txBox="1">
            <a:spLocks noGrp="1"/>
          </p:cNvSpPr>
          <p:nvPr>
            <p:ph type="title"/>
          </p:nvPr>
        </p:nvSpPr>
        <p:spPr>
          <a:xfrm>
            <a:off x="0" y="275375"/>
            <a:ext cx="9144000" cy="129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b="1">
                <a:solidFill>
                  <a:srgbClr val="666666"/>
                </a:solidFill>
                <a:latin typeface="Times New Roman"/>
                <a:ea typeface="Times New Roman"/>
                <a:cs typeface="Times New Roman"/>
                <a:sym typeface="Times New Roman"/>
              </a:rPr>
              <a:t>Is there an interesting </a:t>
            </a:r>
            <a:r>
              <a:rPr lang="en" sz="4800" b="1">
                <a:solidFill>
                  <a:srgbClr val="1155CC"/>
                </a:solidFill>
                <a:latin typeface="Times New Roman"/>
                <a:ea typeface="Times New Roman"/>
                <a:cs typeface="Times New Roman"/>
                <a:sym typeface="Times New Roman"/>
              </a:rPr>
              <a:t>angle</a:t>
            </a:r>
            <a:r>
              <a:rPr lang="en" sz="4800" b="1">
                <a:solidFill>
                  <a:srgbClr val="666666"/>
                </a:solidFill>
                <a:latin typeface="Times New Roman"/>
                <a:ea typeface="Times New Roman"/>
                <a:cs typeface="Times New Roman"/>
                <a:sym typeface="Times New Roman"/>
              </a:rPr>
              <a:t>?</a:t>
            </a:r>
            <a:endParaRPr sz="4800" b="1">
              <a:solidFill>
                <a:srgbClr val="666666"/>
              </a:solidFill>
              <a:latin typeface="Times New Roman"/>
              <a:ea typeface="Times New Roman"/>
              <a:cs typeface="Times New Roman"/>
              <a:sym typeface="Times New Roman"/>
            </a:endParaRPr>
          </a:p>
          <a:p>
            <a:pPr marL="0" lvl="0" indent="0">
              <a:spcBef>
                <a:spcPts val="0"/>
              </a:spcBef>
              <a:spcAft>
                <a:spcPts val="0"/>
              </a:spcAft>
              <a:buNone/>
            </a:pPr>
            <a:endParaRPr/>
          </a:p>
        </p:txBody>
      </p:sp>
      <p:pic>
        <p:nvPicPr>
          <p:cNvPr id="121" name="Google Shape;121;p21"/>
          <p:cNvPicPr preferRelativeResize="0"/>
          <p:nvPr/>
        </p:nvPicPr>
        <p:blipFill>
          <a:blip r:embed="rId5">
            <a:alphaModFix/>
          </a:blip>
          <a:stretch>
            <a:fillRect/>
          </a:stretch>
        </p:blipFill>
        <p:spPr>
          <a:xfrm>
            <a:off x="6335325" y="3949700"/>
            <a:ext cx="1126800" cy="1126800"/>
          </a:xfrm>
          <a:prstGeom prst="rect">
            <a:avLst/>
          </a:prstGeom>
          <a:noFill/>
          <a:ln>
            <a:noFill/>
          </a:ln>
        </p:spPr>
      </p:pic>
      <p:pic>
        <p:nvPicPr>
          <p:cNvPr id="122" name="Google Shape;122;p21"/>
          <p:cNvPicPr preferRelativeResize="0"/>
          <p:nvPr/>
        </p:nvPicPr>
        <p:blipFill>
          <a:blip r:embed="rId6">
            <a:alphaModFix/>
          </a:blip>
          <a:stretch>
            <a:fillRect/>
          </a:stretch>
        </p:blipFill>
        <p:spPr>
          <a:xfrm>
            <a:off x="1885950" y="3949700"/>
            <a:ext cx="1126800" cy="11268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1182</Words>
  <Application>Microsoft Office PowerPoint</Application>
  <PresentationFormat>On-screen Show (16:9)</PresentationFormat>
  <Paragraphs>87</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Satisfy</vt:lpstr>
      <vt:lpstr>Roboto</vt:lpstr>
      <vt:lpstr>Times New Roman</vt:lpstr>
      <vt:lpstr>Simple Light</vt:lpstr>
      <vt:lpstr>READY… AIM… SHOOT!</vt:lpstr>
      <vt:lpstr>PowerPoint Presentation</vt:lpstr>
      <vt:lpstr>STEP 2: Open camera settings</vt:lpstr>
      <vt:lpstr>PowerPoint Presentation</vt:lpstr>
      <vt:lpstr>PowerPoint Presentation</vt:lpstr>
      <vt:lpstr>PowerPoint Presentation</vt:lpstr>
      <vt:lpstr>PowerPoint Presentation</vt:lpstr>
      <vt:lpstr>PowerPoint Presentation</vt:lpstr>
      <vt:lpstr>Is there an interesting angle? </vt:lpstr>
      <vt:lpstr>Is there correct distance?</vt:lpstr>
      <vt:lpstr>Is it in good focus? </vt:lpstr>
      <vt:lpstr>PowerPoint Presentation</vt:lpstr>
      <vt:lpstr>Review all your photos. Select the image that best illustrates “S,L,A,D,F.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AIM… SHOOT!</dc:title>
  <dc:creator>Wergedal, Andrew</dc:creator>
  <cp:lastModifiedBy>Rebecca Swanson</cp:lastModifiedBy>
  <cp:revision>1</cp:revision>
  <dcterms:modified xsi:type="dcterms:W3CDTF">2018-08-06T19:39:04Z</dcterms:modified>
</cp:coreProperties>
</file>